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6" r:id="rId3"/>
    <p:sldId id="303" r:id="rId4"/>
    <p:sldId id="307" r:id="rId5"/>
    <p:sldId id="281" r:id="rId6"/>
    <p:sldId id="282" r:id="rId7"/>
    <p:sldId id="304" r:id="rId8"/>
    <p:sldId id="283" r:id="rId9"/>
    <p:sldId id="284" r:id="rId10"/>
    <p:sldId id="305" r:id="rId11"/>
    <p:sldId id="257" r:id="rId12"/>
    <p:sldId id="258" r:id="rId13"/>
    <p:sldId id="259" r:id="rId14"/>
    <p:sldId id="260" r:id="rId15"/>
    <p:sldId id="261" r:id="rId16"/>
    <p:sldId id="306" r:id="rId17"/>
    <p:sldId id="262" r:id="rId18"/>
    <p:sldId id="263" r:id="rId19"/>
    <p:sldId id="264" r:id="rId20"/>
    <p:sldId id="308" r:id="rId21"/>
    <p:sldId id="265" r:id="rId22"/>
    <p:sldId id="266" r:id="rId23"/>
    <p:sldId id="309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310" r:id="rId32"/>
    <p:sldId id="274" r:id="rId33"/>
    <p:sldId id="311" r:id="rId34"/>
    <p:sldId id="312" r:id="rId35"/>
    <p:sldId id="275" r:id="rId36"/>
    <p:sldId id="313" r:id="rId37"/>
    <p:sldId id="276" r:id="rId38"/>
    <p:sldId id="277" r:id="rId39"/>
    <p:sldId id="278" r:id="rId40"/>
    <p:sldId id="314" r:id="rId41"/>
    <p:sldId id="279" r:id="rId42"/>
    <p:sldId id="280" r:id="rId43"/>
    <p:sldId id="285" r:id="rId44"/>
    <p:sldId id="286" r:id="rId45"/>
    <p:sldId id="287" r:id="rId46"/>
    <p:sldId id="288" r:id="rId47"/>
    <p:sldId id="289" r:id="rId48"/>
    <p:sldId id="315" r:id="rId49"/>
    <p:sldId id="290" r:id="rId50"/>
    <p:sldId id="291" r:id="rId51"/>
    <p:sldId id="292" r:id="rId52"/>
    <p:sldId id="293" r:id="rId53"/>
    <p:sldId id="294" r:id="rId54"/>
    <p:sldId id="295" r:id="rId55"/>
    <p:sldId id="302" r:id="rId56"/>
    <p:sldId id="299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2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7DFD-D231-4527-BFCB-7E86E7C0DDC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C6A-014A-4D68-891A-DD4B3413811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7DFD-D231-4527-BFCB-7E86E7C0DDC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C6A-014A-4D68-891A-DD4B3413811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7DFD-D231-4527-BFCB-7E86E7C0DDC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C6A-014A-4D68-891A-DD4B34138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7DFD-D231-4527-BFCB-7E86E7C0DDC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C6A-014A-4D68-891A-DD4B3413811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7DFD-D231-4527-BFCB-7E86E7C0DDC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C6A-014A-4D68-891A-DD4B3413811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7DFD-D231-4527-BFCB-7E86E7C0DDC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C6A-014A-4D68-891A-DD4B34138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7DFD-D231-4527-BFCB-7E86E7C0DDC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C6A-014A-4D68-891A-DD4B34138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7DFD-D231-4527-BFCB-7E86E7C0DDC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C6A-014A-4D68-891A-DD4B34138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7DFD-D231-4527-BFCB-7E86E7C0DDC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C6A-014A-4D68-891A-DD4B3413811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7DFD-D231-4527-BFCB-7E86E7C0DDC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C6A-014A-4D68-891A-DD4B34138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7DFD-D231-4527-BFCB-7E86E7C0DDC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C6A-014A-4D68-891A-DD4B341381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7167DFD-D231-4527-BFCB-7E86E7C0DDC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E0BFC6A-014A-4D68-891A-DD4B3413811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5737" y="404664"/>
            <a:ext cx="8352928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15"/>
              </a:lnSpc>
              <a:tabLst>
                <a:tab pos="2032000" algn="l"/>
              </a:tabLst>
            </a:pPr>
            <a:r>
              <a:rPr lang="ru-RU" sz="2800" b="1" dirty="0" smtClean="0">
                <a:effectLst/>
                <a:latin typeface="Times New Roman"/>
                <a:ea typeface="Times New Roman"/>
              </a:rPr>
              <a:t>ISO 9001 – 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2015</a:t>
            </a:r>
            <a:endParaRPr lang="ru-RU" sz="2800" b="1" dirty="0" smtClean="0">
              <a:effectLst/>
              <a:latin typeface="Times New Roman"/>
              <a:ea typeface="Times New Roman"/>
            </a:endParaRPr>
          </a:p>
          <a:p>
            <a:pPr algn="ctr">
              <a:lnSpc>
                <a:spcPts val="2615"/>
              </a:lnSpc>
              <a:spcAft>
                <a:spcPts val="0"/>
              </a:spcAft>
              <a:tabLst>
                <a:tab pos="2032000" algn="l"/>
              </a:tabLst>
            </a:pPr>
            <a:r>
              <a:rPr lang="ru-RU" sz="2800" b="1" dirty="0" smtClean="0">
                <a:effectLst/>
                <a:latin typeface="Times New Roman"/>
                <a:ea typeface="Times New Roman"/>
              </a:rPr>
              <a:t>Системы менеджмента качества – Требования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 algn="ctr">
              <a:lnSpc>
                <a:spcPts val="2615"/>
              </a:lnSpc>
              <a:spcAft>
                <a:spcPts val="0"/>
              </a:spcAft>
              <a:tabLst>
                <a:tab pos="2032000" algn="l"/>
              </a:tabLst>
            </a:pPr>
            <a:endParaRPr lang="ru-RU" sz="1200" dirty="0" smtClean="0">
              <a:effectLst/>
              <a:latin typeface="Times New Roman"/>
              <a:ea typeface="Times New Roman"/>
            </a:endParaRPr>
          </a:p>
          <a:p>
            <a:pPr indent="449580" algn="ctr"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/>
                <a:ea typeface="Calibri"/>
              </a:rPr>
              <a:t>Стандарты </a:t>
            </a:r>
            <a:r>
              <a:rPr lang="en-US" sz="2400" b="1" dirty="0" smtClean="0">
                <a:effectLst/>
                <a:latin typeface="Times New Roman"/>
                <a:ea typeface="Calibri"/>
              </a:rPr>
              <a:t>ISO</a:t>
            </a:r>
            <a:r>
              <a:rPr lang="ru-RU" sz="2400" b="1" dirty="0" smtClean="0">
                <a:effectLst/>
                <a:latin typeface="Times New Roman"/>
                <a:ea typeface="Calibri"/>
              </a:rPr>
              <a:t> по менеджменту качества</a:t>
            </a:r>
            <a:endParaRPr lang="ru-RU" sz="2400" dirty="0" smtClean="0">
              <a:effectLst/>
              <a:latin typeface="Calibri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tabLst>
                <a:tab pos="197485" algn="l"/>
              </a:tabLst>
            </a:pPr>
            <a:r>
              <a:rPr lang="en-US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ISO</a:t>
            </a: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 9000 </a:t>
            </a:r>
            <a:r>
              <a:rPr lang="ru-RU" sz="2400" i="1" u="none" strike="noStrike" spc="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Calibri"/>
              </a:rPr>
              <a:t>Системы менеджмента качества - Основы и словарь</a:t>
            </a: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 обеспечивает сущностное понимание требований стандарта и его внедрение. Дано краткое описание принципов менеджмента качества и терминология.</a:t>
            </a:r>
            <a:endParaRPr lang="ru-RU" sz="2400" u="none" strike="noStrike" spc="0" dirty="0" smtClean="0">
              <a:effectLst/>
              <a:latin typeface="Calibri"/>
              <a:ea typeface="Calibri"/>
              <a:cs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tabLst>
                <a:tab pos="197485" algn="l"/>
              </a:tabLst>
            </a:pPr>
            <a:r>
              <a:rPr lang="en-US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ISO</a:t>
            </a: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 9001 устанавливает требования к </a:t>
            </a:r>
            <a:r>
              <a:rPr lang="ru-RU" sz="2400" i="1" u="none" strike="noStrike" spc="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Calibri"/>
              </a:rPr>
              <a:t>Системам менеджмента качества</a:t>
            </a: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.</a:t>
            </a:r>
            <a:endParaRPr lang="ru-RU" sz="2400" u="none" strike="noStrike" spc="0" dirty="0" smtClean="0">
              <a:effectLst/>
              <a:latin typeface="Calibri"/>
              <a:ea typeface="Calibri"/>
              <a:cs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tabLst>
                <a:tab pos="196850" algn="l"/>
              </a:tabLst>
            </a:pPr>
            <a:r>
              <a:rPr lang="en-US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ISO</a:t>
            </a: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 9004 </a:t>
            </a:r>
            <a:r>
              <a:rPr lang="ru-RU" sz="2400" i="1" u="none" strike="noStrike" spc="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Calibri"/>
              </a:rPr>
              <a:t>Менеджмент для достижения устойчивого успеха организации - Подход на основе менеджмента качества.</a:t>
            </a: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 </a:t>
            </a:r>
            <a:r>
              <a:rPr lang="en-US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ISO</a:t>
            </a: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 9004 включает руководство по методике самооценки, позволяющей организации оценить уровень зрелости ее системы менеджмента качества.</a:t>
            </a:r>
            <a:endParaRPr lang="ru-RU" sz="2400" u="none" strike="noStrike" spc="0" dirty="0" smtClean="0">
              <a:effectLst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4421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14 ноября 2016 года приказом Председателя Комитета технического регулирования и метрологии Министерства по инвестициям и развитию РК №285-од утверждены и введены в действие с 1 января 2017 года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 РК ISO 9001-2016 «Системы менеджмента качества. Требования»  и СТ РК ISO 14001-2016 «Системы экологического менеджмента. Требования и руководство по применению».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Так же, приказом от 26 декабря 2016 года  №337-од «О некоторых вопросах стандартизации» внесены изменения в вышеуказанный приказ в части установления переходного периода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 15 сентября 2018 года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СТ РК ИСО 9001-2009 «Системы менеджмента качества. Требования» и СТ РК ИСО 14001-2006 «Системы экологического менеджмента. Требования и руководство по применению».</a:t>
            </a:r>
          </a:p>
        </p:txBody>
      </p:sp>
    </p:spTree>
    <p:extLst>
      <p:ext uri="{BB962C8B-B14F-4D97-AF65-F5344CB8AC3E}">
        <p14:creationId xmlns:p14="http://schemas.microsoft.com/office/powerpoint/2010/main" val="4286990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35292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tabLst>
                <a:tab pos="2032000" algn="l"/>
              </a:tabLst>
            </a:pP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Calibri"/>
              </a:rPr>
              <a:t>ИЗМЕНЕНИЯ В СОДЕРЖАНИИ СТАНДАРТА</a:t>
            </a:r>
          </a:p>
          <a:p>
            <a:pPr lvl="0" algn="ctr">
              <a:tabLst>
                <a:tab pos="2032000" algn="l"/>
              </a:tabLst>
            </a:pPr>
            <a:endParaRPr lang="ru-RU" sz="2000" dirty="0" smtClean="0">
              <a:solidFill>
                <a:srgbClr val="000000"/>
              </a:solidFill>
              <a:latin typeface="Times New Roman"/>
              <a:ea typeface="Calibri"/>
            </a:endParaRPr>
          </a:p>
          <a:p>
            <a:pPr marL="285750" lvl="0" indent="-285750" algn="just">
              <a:buFont typeface="Arial" pitchFamily="34" charset="0"/>
              <a:buChar char="•"/>
              <a:tabLst>
                <a:tab pos="20320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Структура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</a:rPr>
              <a:t>разделов и некоторые термины в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Международном Стандарте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ISO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9001 –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2015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,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</a:rPr>
              <a:t>в сравнении с </a:t>
            </a:r>
            <a:r>
              <a:rPr lang="en-US" sz="2000" dirty="0">
                <a:solidFill>
                  <a:srgbClr val="000000"/>
                </a:solidFill>
                <a:latin typeface="Times New Roman"/>
                <a:ea typeface="Calibri"/>
              </a:rPr>
              <a:t>ISO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</a:rPr>
              <a:t> 9001:2008, были изменены для улучшения совместимости со стандартами на другие системы менеджмента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.</a:t>
            </a:r>
            <a:endParaRPr lang="ru-RU" sz="2000" dirty="0">
              <a:solidFill>
                <a:srgbClr val="000000"/>
              </a:solidFill>
              <a:latin typeface="Courier New"/>
              <a:ea typeface="Courier New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Нет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</a:rPr>
              <a:t>требования к построению документации системы менеджмента качества организации отражать структуру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Международного Стандарта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ISO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9001 –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2015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. </a:t>
            </a:r>
            <a:endParaRPr lang="ru-RU" sz="2000" dirty="0" smtClean="0">
              <a:solidFill>
                <a:srgbClr val="000000"/>
              </a:solidFill>
              <a:latin typeface="Times New Roman"/>
              <a:ea typeface="Calibri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Нет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</a:rPr>
              <a:t>требования для терминов, используемых организацией для установления требований к системе менеджмента качества, обязательно совпадать с терминами в настоящем Международном Стандарте. </a:t>
            </a:r>
            <a:endParaRPr lang="ru-RU" sz="2000" dirty="0" smtClean="0">
              <a:solidFill>
                <a:srgbClr val="000000"/>
              </a:solidFill>
              <a:latin typeface="Times New Roman"/>
              <a:ea typeface="Calibri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Организация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</a:rPr>
              <a:t>может выбрать ту терминологию, которая подходит для ее деятельности (например: использовать термины «запись», «документация», «протоколы» и т.д. вместо термина «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документированная информация»; или «поставщик», «партнер», «производитель» вместо «внешний поставщик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»).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Вводится определение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собственность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потребителя и заказчика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это ценности, которые не принадлежат организации, но за которые она несет ответственность в соответствии со своими контрактными обязательствами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solidFill>
                <a:srgbClr val="0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993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6773" y="404664"/>
            <a:ext cx="806489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ИЗМЕНЕНИЯ В СОДЕРЖАНИИ СТАНДАРТА</a:t>
            </a:r>
          </a:p>
          <a:p>
            <a:pPr lvl="0" algn="just"/>
            <a:endParaRPr lang="ru-RU" sz="20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Термин 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«продукция и услуги» (</a:t>
            </a:r>
            <a:r>
              <a:rPr lang="en-US" sz="2000" dirty="0">
                <a:latin typeface="Times New Roman" pitchFamily="18" charset="0"/>
                <a:ea typeface="Calibri"/>
                <a:cs typeface="Times New Roman" pitchFamily="18" charset="0"/>
              </a:rPr>
              <a:t>products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ea typeface="Calibri"/>
                <a:cs typeface="Times New Roman" pitchFamily="18" charset="0"/>
              </a:rPr>
              <a:t>and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ea typeface="Calibri"/>
                <a:cs typeface="Times New Roman" pitchFamily="18" charset="0"/>
              </a:rPr>
              <a:t>services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) включает в себя все категории производимых результатов (технические средства, услуги, информационные средства и расходные/перерабатываемые материалы).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текущем проекте ISO 9001:2015 управление изменениями и риск-менеджмент – присутствуют, а вот финансовый менеджмент остался за рамками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стандарта.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Термины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валидация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верификация исчезли из норматива совсем.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же касается организаций сферы услуг, аутсорсинга и жизненного цикла продукции, то здесь редакторы постарались сгруппировать и изложить более простым языком положения, которые, так или иначе, уже присутствуют в стандарте версии 2008 года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ISO 9001:2015 появился раздел «Среда организации»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context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organization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— ред.), смысл которого состоит в том, что теперь при внедрении и развитии системы менеджмента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качества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ISO 9001 понадобится лучше учитывать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внешние и внутренние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отношению к компании факторы, оказывающие влияние на ее работу.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77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0137" y="188640"/>
            <a:ext cx="820891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/>
                <a:ea typeface="Times New Roman"/>
              </a:rPr>
              <a:t>Принципы менеджмента качества</a:t>
            </a:r>
          </a:p>
          <a:p>
            <a:pPr indent="450215" algn="ctr">
              <a:spcAft>
                <a:spcPts val="0"/>
              </a:spcAft>
            </a:pPr>
            <a:endParaRPr lang="ru-RU" sz="1400" b="1" dirty="0" smtClean="0">
              <a:effectLst/>
              <a:latin typeface="Times New Roman"/>
              <a:ea typeface="Times New Roman"/>
            </a:endParaRPr>
          </a:p>
          <a:p>
            <a:pPr indent="450215" algn="ctr"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Приложение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приложение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содержит "описание", формулирующее каждый принцип и "обоснование", объясняющее, почему организация должна следовать этому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принципу. </a:t>
            </a:r>
          </a:p>
          <a:p>
            <a:pPr algn="ctr">
              <a:spcAft>
                <a:spcPts val="0"/>
              </a:spcAft>
            </a:pP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 принципов менеджмента качества:</a:t>
            </a:r>
            <a:endParaRPr lang="ru-RU" sz="2800" b="1" dirty="0">
              <a:solidFill>
                <a:srgbClr val="C00000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36912"/>
            <a:ext cx="57606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ctr">
              <a:spcAft>
                <a:spcPts val="0"/>
              </a:spcAft>
              <a:tabLst>
                <a:tab pos="274955" algn="l"/>
              </a:tabLst>
            </a:pPr>
            <a:r>
              <a:rPr lang="en-US" sz="2000" b="1" dirty="0" smtClean="0">
                <a:effectLst/>
                <a:latin typeface="Times New Roman"/>
                <a:ea typeface="Calibri"/>
              </a:rPr>
              <a:t>QMP </a:t>
            </a:r>
            <a:r>
              <a:rPr lang="ru-RU" sz="2000" b="1" dirty="0" smtClean="0">
                <a:effectLst/>
                <a:latin typeface="Times New Roman"/>
                <a:ea typeface="Calibri"/>
              </a:rPr>
              <a:t>1 - Ориентация на потребителя</a:t>
            </a:r>
            <a:endParaRPr lang="ru-RU" sz="2000" b="1" dirty="0" smtClean="0">
              <a:effectLst/>
              <a:latin typeface="Calibri"/>
              <a:ea typeface="Calibri"/>
            </a:endParaRPr>
          </a:p>
          <a:p>
            <a:pPr lvl="0" algn="just">
              <a:spcAft>
                <a:spcPts val="0"/>
              </a:spcAft>
              <a:buClr>
                <a:srgbClr val="000000"/>
              </a:buClr>
              <a:buSzPts val="1400"/>
              <a:tabLst>
                <a:tab pos="208915" algn="l"/>
              </a:tabLst>
            </a:pPr>
            <a:r>
              <a:rPr lang="ru-RU" sz="2000" b="1" u="none" strike="noStrike" spc="0" dirty="0" smtClean="0">
                <a:effectLst/>
                <a:latin typeface="Times New Roman"/>
                <a:ea typeface="Calibri"/>
              </a:rPr>
              <a:t>Описание</a:t>
            </a:r>
            <a:endParaRPr lang="ru-RU" sz="2000" b="1" u="none" strike="noStrike" spc="0" dirty="0" smtClean="0">
              <a:effectLst/>
              <a:latin typeface="Calibri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Calibri"/>
              </a:rPr>
              <a:t>Основной фокус в менеджменте качества делается на выполнение требований потребителей и стремление превысить ожидания потребителя.</a:t>
            </a:r>
            <a:endParaRPr lang="ru-RU" sz="2000" dirty="0" smtClean="0">
              <a:effectLst/>
              <a:latin typeface="Calibri"/>
              <a:ea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780928"/>
            <a:ext cx="2588170" cy="1801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4268128"/>
            <a:ext cx="82809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rgbClr val="000000"/>
              </a:buClr>
              <a:buSzPts val="1400"/>
              <a:tabLst>
                <a:tab pos="208915" algn="l"/>
              </a:tabLst>
            </a:pPr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Обоснование</a:t>
            </a:r>
            <a:endParaRPr lang="ru-RU" sz="2000" b="1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Устойчивый успех достигается, когда организация завоевывает и сохраняет доверие потребителей и других заинтересованных сторон, от которых она зависит. Каждый аспект взаимодействия с потребителем дает возможность повысить создаваемую для него ценность. Понимание текущих и будущих потребностей потребителей и других заинтересованных сторон способствует устойчивому успеху организации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1919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32656"/>
            <a:ext cx="48245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ctr">
              <a:tabLst>
                <a:tab pos="274955" algn="l"/>
              </a:tabLst>
            </a:pPr>
            <a:r>
              <a:rPr lang="en-US" sz="2000" b="1" dirty="0" smtClean="0">
                <a:effectLst/>
                <a:latin typeface="Times New Roman"/>
                <a:ea typeface="Calibri"/>
              </a:rPr>
              <a:t>QMP </a:t>
            </a:r>
            <a:r>
              <a:rPr lang="ru-RU" sz="2000" b="1" dirty="0" smtClean="0">
                <a:effectLst/>
                <a:latin typeface="Times New Roman"/>
                <a:ea typeface="Calibri"/>
              </a:rPr>
              <a:t>2 - Лидерство</a:t>
            </a:r>
            <a:endParaRPr lang="ru-RU" sz="2000" b="1" dirty="0" smtClean="0">
              <a:effectLst/>
              <a:latin typeface="Calibri"/>
              <a:ea typeface="Calibri"/>
            </a:endParaRPr>
          </a:p>
          <a:p>
            <a:pPr lvl="0" algn="just">
              <a:buClr>
                <a:srgbClr val="000000"/>
              </a:buClr>
              <a:buSzPts val="1400"/>
              <a:tabLst>
                <a:tab pos="208915" algn="l"/>
              </a:tabLst>
            </a:pPr>
            <a:r>
              <a:rPr lang="ru-RU" sz="2000" b="1" u="none" strike="noStrike" spc="0" dirty="0" smtClean="0">
                <a:effectLst/>
                <a:latin typeface="Times New Roman"/>
                <a:ea typeface="Calibri"/>
              </a:rPr>
              <a:t>Описание</a:t>
            </a:r>
            <a:endParaRPr lang="ru-RU" sz="2000" b="1" dirty="0">
              <a:latin typeface="Calibri"/>
              <a:ea typeface="Calibri"/>
            </a:endParaRPr>
          </a:p>
          <a:p>
            <a:pPr lvl="0" algn="just">
              <a:buClr>
                <a:srgbClr val="000000"/>
              </a:buClr>
              <a:buSzPts val="1400"/>
              <a:tabLst>
                <a:tab pos="208915" algn="l"/>
              </a:tabLst>
            </a:pPr>
            <a:r>
              <a:rPr lang="ru-RU" sz="2000" dirty="0" smtClean="0">
                <a:effectLst/>
                <a:latin typeface="Times New Roman"/>
                <a:ea typeface="Calibri"/>
              </a:rPr>
              <a:t>Лидеры на всех уровнях обеспечивают единство цели и направления развития и создают условия, при которых люди вовлечены в достижение целей организации в области качества.</a:t>
            </a:r>
            <a:endParaRPr lang="ru-RU" sz="2000" dirty="0" smtClean="0">
              <a:effectLst/>
              <a:latin typeface="Calibri"/>
              <a:ea typeface="Calibri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39" y="3429000"/>
            <a:ext cx="3275255" cy="2901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95936" y="407707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buClr>
                <a:srgbClr val="000000"/>
              </a:buClr>
              <a:buSzPts val="1400"/>
              <a:tabLst>
                <a:tab pos="208915" algn="l"/>
              </a:tabLst>
            </a:pPr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Обоснование</a:t>
            </a:r>
            <a:endParaRPr lang="ru-RU" sz="2000" b="1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Обеспечение единства цели, направления развития и вовлеченности позволяет организации координировать свои стратегии, политики, процессы и ресурсы для достижения целей. 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908720"/>
            <a:ext cx="3598516" cy="232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2890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82529" cy="3342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9567" y="3044416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lvl="0" algn="ctr">
              <a:tabLst>
                <a:tab pos="274955" algn="l"/>
              </a:tabLst>
            </a:pPr>
            <a:r>
              <a:rPr lang="en-US" sz="2000" b="1" dirty="0">
                <a:solidFill>
                  <a:prstClr val="black"/>
                </a:solidFill>
                <a:latin typeface="Times New Roman"/>
                <a:ea typeface="Calibri"/>
              </a:rPr>
              <a:t>QMP </a:t>
            </a:r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3 - Вовлечение персонала</a:t>
            </a:r>
            <a:endParaRPr lang="ru-RU" sz="2000" b="1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algn="just">
              <a:buClr>
                <a:srgbClr val="000000"/>
              </a:buClr>
              <a:buSzPts val="1400"/>
              <a:tabLst>
                <a:tab pos="208915" algn="l"/>
              </a:tabLst>
            </a:pPr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Описание</a:t>
            </a:r>
            <a:endParaRPr lang="ru-RU" sz="2000" b="1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Для организации важно, чтобы весь персонал был компетентен, облечен соответствующими полномочиями и участвовал в создании ценности.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Компетентные, полномочные и вовлеченные люди увеличивают способность организации создавать ценность.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algn="just">
              <a:buClr>
                <a:srgbClr val="000000"/>
              </a:buClr>
              <a:buSzPts val="1400"/>
              <a:tabLst>
                <a:tab pos="208915" algn="l"/>
              </a:tabLst>
            </a:pPr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Обоснование</a:t>
            </a:r>
            <a:endParaRPr lang="ru-RU" sz="2000" b="1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algn="just"/>
            <a:r>
              <a:rPr lang="ru-RU" sz="2000" dirty="0">
                <a:solidFill>
                  <a:srgbClr val="000000"/>
                </a:solidFill>
                <a:latin typeface="Times New Roman"/>
                <a:ea typeface="Courier New"/>
              </a:rPr>
              <a:t>Для результативного и эффективного управления организацией важно вовлечь всех людей на всех уровнях, уважая при этом их индивидуальность. Признание, облечение полномочиями и расширение навыков и знаний облегчают вовлечение людей в достижение целей организации</a:t>
            </a:r>
            <a:endParaRPr lang="ru-RU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251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88640"/>
            <a:ext cx="85689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ctr">
              <a:spcAft>
                <a:spcPts val="0"/>
              </a:spcAft>
              <a:tabLst>
                <a:tab pos="274955" algn="l"/>
              </a:tabLst>
            </a:pPr>
            <a:r>
              <a:rPr lang="en-US" sz="2000" b="1" dirty="0" smtClean="0">
                <a:effectLst/>
                <a:latin typeface="Times New Roman"/>
                <a:ea typeface="Calibri"/>
              </a:rPr>
              <a:t>QMP 4 - </a:t>
            </a:r>
            <a:r>
              <a:rPr lang="ru-RU" sz="2000" b="1" dirty="0" smtClean="0">
                <a:effectLst/>
                <a:latin typeface="Times New Roman"/>
                <a:ea typeface="Calibri"/>
              </a:rPr>
              <a:t>Процессный подход</a:t>
            </a:r>
            <a:endParaRPr lang="ru-RU" sz="2000" b="1" dirty="0">
              <a:latin typeface="Calibri"/>
              <a:ea typeface="Calibri"/>
            </a:endParaRPr>
          </a:p>
          <a:p>
            <a:pPr algn="just">
              <a:spcAft>
                <a:spcPts val="0"/>
              </a:spcAft>
              <a:tabLst>
                <a:tab pos="274955" algn="l"/>
              </a:tabLst>
            </a:pPr>
            <a:endParaRPr lang="ru-RU" sz="2000" b="1" u="none" strike="noStrike" spc="0" dirty="0" smtClean="0">
              <a:effectLst/>
              <a:latin typeface="Times New Roman"/>
              <a:ea typeface="Calibri"/>
            </a:endParaRPr>
          </a:p>
          <a:p>
            <a:pPr algn="just">
              <a:spcAft>
                <a:spcPts val="0"/>
              </a:spcAft>
              <a:tabLst>
                <a:tab pos="274955" algn="l"/>
              </a:tabLst>
            </a:pPr>
            <a:r>
              <a:rPr lang="ru-RU" sz="2000" b="1" u="none" strike="noStrike" spc="0" dirty="0" smtClean="0">
                <a:effectLst/>
                <a:latin typeface="Times New Roman"/>
                <a:ea typeface="Calibri"/>
              </a:rPr>
              <a:t>Описание</a:t>
            </a:r>
            <a:endParaRPr lang="ru-RU" sz="2000" b="1" u="none" strike="noStrike" spc="0" dirty="0" smtClean="0">
              <a:effectLst/>
              <a:latin typeface="Calibri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Calibri"/>
              </a:rPr>
              <a:t>Соответствующие и предсказуемые результаты получаются результативнее и эффективнее, когда виды деятельности представляются и управляются как взаимосвязанные процессы, которые функционируют как целостная система.</a:t>
            </a:r>
            <a:endParaRPr lang="ru-RU" sz="2000" dirty="0">
              <a:latin typeface="Calibri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ru-RU" sz="2000" b="1" u="none" strike="noStrike" spc="0" dirty="0" smtClean="0">
                <a:effectLst/>
                <a:latin typeface="Times New Roman"/>
                <a:ea typeface="Calibri"/>
              </a:rPr>
              <a:t>Обоснование</a:t>
            </a:r>
            <a:endParaRPr lang="ru-RU" sz="2000" b="1" u="none" strike="noStrike" spc="0" dirty="0" smtClean="0">
              <a:effectLst/>
              <a:latin typeface="Calibri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Calibri"/>
              </a:rPr>
              <a:t>Система менеджмента качества состоит из взаимосвязанных процессов. Понимание, каким образом эта система формирует результаты, включая все ее процессы, ресурсы, средства управления и взаимодействия, позволяет организации оптимизировать ее работу.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3999027"/>
            <a:ext cx="57606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 </a:t>
            </a:r>
            <a:r>
              <a:rPr lang="ru-RU" sz="2000" dirty="0">
                <a:solidFill>
                  <a:srgbClr val="C00000"/>
                </a:solidFill>
                <a:latin typeface="Times New Roman"/>
                <a:ea typeface="Calibri"/>
              </a:rPr>
              <a:t>Применение процессного подхода в рамках системы менеджмента качества обеспечивает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: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marL="342900" lvl="0" indent="-342900" algn="just">
              <a:buClr>
                <a:srgbClr val="000000"/>
              </a:buClr>
              <a:buSzPct val="89000"/>
              <a:buFont typeface="Times New Roman"/>
              <a:buAutoNum type="alphaLcParenR"/>
              <a:tabLst>
                <a:tab pos="196850" algn="l"/>
              </a:tabLst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понимание и постоянное выполнение требований;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marL="342900" lvl="0" indent="-342900" algn="just">
              <a:buClr>
                <a:srgbClr val="000000"/>
              </a:buClr>
              <a:buSzPct val="89000"/>
              <a:buFont typeface="Times New Roman"/>
              <a:buAutoNum type="alphaLcParenR"/>
              <a:tabLst>
                <a:tab pos="196850" algn="l"/>
              </a:tabLst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представление процессов в терминах добавленной ценности;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marL="342900" lvl="0" indent="-342900" algn="just">
              <a:buClr>
                <a:srgbClr val="000000"/>
              </a:buClr>
              <a:buSzPct val="89000"/>
              <a:buFont typeface="Times New Roman"/>
              <a:buAutoNum type="alphaLcParenR"/>
              <a:tabLst>
                <a:tab pos="196850" algn="l"/>
              </a:tabLst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результативное выполнение процесса;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marL="342900" lvl="0" indent="-342900" algn="just">
              <a:buClr>
                <a:srgbClr val="000000"/>
              </a:buClr>
              <a:buSzPct val="89000"/>
              <a:buFont typeface="Times New Roman"/>
              <a:buAutoNum type="alphaLcParenR"/>
              <a:tabLst>
                <a:tab pos="196850" algn="l"/>
              </a:tabLst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улучшение процессов, основанное на оценке данных и информации.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782" y="4347049"/>
            <a:ext cx="2891147" cy="2166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884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3172"/>
            <a:ext cx="3168352" cy="277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95790" y="260648"/>
            <a:ext cx="542671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tabLst>
                <a:tab pos="274955" algn="l"/>
              </a:tabLst>
            </a:pPr>
            <a:r>
              <a:rPr lang="en-US" sz="2000" b="1" dirty="0">
                <a:solidFill>
                  <a:prstClr val="black"/>
                </a:solidFill>
                <a:latin typeface="Times New Roman"/>
                <a:ea typeface="Calibri"/>
              </a:rPr>
              <a:t>QMP </a:t>
            </a:r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5 – </a:t>
            </a:r>
            <a:r>
              <a:rPr lang="ru-RU" sz="2000" b="1" dirty="0" smtClean="0">
                <a:solidFill>
                  <a:prstClr val="black"/>
                </a:solidFill>
                <a:latin typeface="Times New Roman"/>
                <a:ea typeface="Calibri"/>
              </a:rPr>
              <a:t>Улучшение</a:t>
            </a:r>
          </a:p>
          <a:p>
            <a:pPr lvl="0" algn="ctr">
              <a:tabLst>
                <a:tab pos="274955" algn="l"/>
              </a:tabLst>
            </a:pPr>
            <a:endParaRPr lang="ru-RU" sz="2000" b="1" dirty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algn="just">
              <a:tabLst>
                <a:tab pos="274955" algn="l"/>
              </a:tabLst>
            </a:pPr>
            <a:r>
              <a:rPr lang="ru-RU" sz="2000" b="1" dirty="0" smtClean="0">
                <a:solidFill>
                  <a:prstClr val="black"/>
                </a:solidFill>
                <a:latin typeface="Times New Roman"/>
                <a:ea typeface="Calibri"/>
              </a:rPr>
              <a:t>Описание</a:t>
            </a:r>
            <a:endParaRPr lang="ru-RU" sz="2000" b="1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Успешные организации уделяют постоянное внимание улучшению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Calibri"/>
              </a:rPr>
              <a:t>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925" y="3175960"/>
            <a:ext cx="3384376" cy="3334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4039634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/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Обоснование 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Улучшение важно для организации с точки зрения поддержания текущего уровня деятельности, реакции на изменения во внутренних и внешних условиях и создания новых возможностей.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99049"/>
            <a:ext cx="2188071" cy="2188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9193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6"/>
          <a:stretch/>
        </p:blipFill>
        <p:spPr bwMode="auto">
          <a:xfrm>
            <a:off x="539552" y="548680"/>
            <a:ext cx="2736235" cy="5754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23928" y="548680"/>
            <a:ext cx="456866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ctr">
              <a:spcAft>
                <a:spcPts val="0"/>
              </a:spcAft>
              <a:tabLst>
                <a:tab pos="274955" algn="l"/>
              </a:tabLst>
            </a:pPr>
            <a:r>
              <a:rPr lang="en-US" sz="2000" b="1" dirty="0" smtClean="0">
                <a:effectLst/>
                <a:latin typeface="Times New Roman"/>
                <a:ea typeface="Calibri"/>
              </a:rPr>
              <a:t>QMP</a:t>
            </a:r>
            <a:r>
              <a:rPr lang="ru-RU" sz="2000" b="1" dirty="0" smtClean="0">
                <a:effectLst/>
                <a:latin typeface="Times New Roman"/>
                <a:ea typeface="Calibri"/>
              </a:rPr>
              <a:t> 6 - Принятие решений на основе фактических данных</a:t>
            </a:r>
          </a:p>
          <a:p>
            <a:pPr lvl="0" algn="just">
              <a:spcAft>
                <a:spcPts val="0"/>
              </a:spcAft>
              <a:buClr>
                <a:srgbClr val="000000"/>
              </a:buClr>
              <a:buSzPts val="1400"/>
              <a:tabLst>
                <a:tab pos="203200" algn="l"/>
              </a:tabLst>
            </a:pPr>
            <a:r>
              <a:rPr lang="ru-RU" sz="2000" b="1" u="none" strike="noStrike" spc="0" dirty="0" smtClean="0">
                <a:effectLst/>
                <a:latin typeface="Times New Roman"/>
                <a:ea typeface="Calibri"/>
              </a:rPr>
              <a:t>Описание</a:t>
            </a:r>
            <a:endParaRPr lang="ru-RU" sz="2000" b="1" dirty="0">
              <a:latin typeface="Calibri"/>
              <a:ea typeface="Calibri"/>
            </a:endParaRPr>
          </a:p>
          <a:p>
            <a:pPr lvl="0" algn="just">
              <a:spcAft>
                <a:spcPts val="0"/>
              </a:spcAft>
              <a:buClr>
                <a:srgbClr val="000000"/>
              </a:buClr>
              <a:buSzPts val="1400"/>
              <a:tabLst>
                <a:tab pos="203200" algn="l"/>
              </a:tabLst>
            </a:pPr>
            <a:r>
              <a:rPr lang="ru-RU" sz="2000" dirty="0" smtClean="0">
                <a:effectLst/>
                <a:latin typeface="Times New Roman"/>
                <a:ea typeface="Calibri"/>
              </a:rPr>
              <a:t>Решения, основанные на анализе и оценке данных и информации, с большей вероятностью приведут к желаемым результатам.</a:t>
            </a:r>
            <a:endParaRPr lang="ru-RU" sz="2000" dirty="0" smtClean="0">
              <a:effectLst/>
              <a:latin typeface="Calibri"/>
              <a:ea typeface="Calibri"/>
            </a:endParaRPr>
          </a:p>
          <a:p>
            <a:pPr lvl="0" algn="just">
              <a:spcAft>
                <a:spcPts val="0"/>
              </a:spcAft>
              <a:buClr>
                <a:srgbClr val="000000"/>
              </a:buClr>
              <a:buSzPts val="1400"/>
              <a:tabLst>
                <a:tab pos="203200" algn="l"/>
              </a:tabLst>
            </a:pPr>
            <a:r>
              <a:rPr lang="ru-RU" sz="2000" b="1" u="none" strike="noStrike" spc="0" dirty="0" smtClean="0">
                <a:effectLst/>
                <a:latin typeface="Times New Roman"/>
                <a:ea typeface="Calibri"/>
              </a:rPr>
              <a:t>Обоснование</a:t>
            </a:r>
            <a:endParaRPr lang="ru-RU" sz="2000" b="1" dirty="0">
              <a:latin typeface="Calibri"/>
              <a:ea typeface="Calibri"/>
            </a:endParaRPr>
          </a:p>
          <a:p>
            <a:pPr lvl="0" algn="just">
              <a:spcAft>
                <a:spcPts val="0"/>
              </a:spcAft>
              <a:buClr>
                <a:srgbClr val="000000"/>
              </a:buClr>
              <a:buSzPts val="1400"/>
              <a:tabLst>
                <a:tab pos="203200" algn="l"/>
              </a:tabLst>
            </a:pPr>
            <a:r>
              <a:rPr lang="ru-RU" sz="2000" dirty="0" smtClean="0">
                <a:effectLst/>
                <a:latin typeface="Times New Roman"/>
                <a:ea typeface="Calibri"/>
              </a:rPr>
              <a:t>Принятие решения может быть сложным процессом и оно всегда сопряжено с некоторой неопределенностью. Важно понять причинно-следственные связи и возможные побочные последствия. Факты, свидетельства и анализ данных ведут к большей объективности и уверенности в принятых решениях. </a:t>
            </a:r>
            <a:endParaRPr lang="ru-RU" sz="2000" dirty="0" smtClean="0">
              <a:effectLst/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9385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332656"/>
            <a:ext cx="792088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ctr"/>
            <a:r>
              <a:rPr lang="en-US" sz="2000" b="1" dirty="0">
                <a:solidFill>
                  <a:prstClr val="black"/>
                </a:solidFill>
                <a:latin typeface="Times New Roman"/>
                <a:ea typeface="Calibri"/>
              </a:rPr>
              <a:t>QMP </a:t>
            </a:r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7 - Управление </a:t>
            </a:r>
            <a:r>
              <a:rPr lang="ru-RU" sz="2000" b="1" dirty="0" smtClean="0">
                <a:solidFill>
                  <a:prstClr val="black"/>
                </a:solidFill>
                <a:latin typeface="Times New Roman"/>
                <a:ea typeface="Calibri"/>
              </a:rPr>
              <a:t>взаимоотношениями</a:t>
            </a:r>
          </a:p>
          <a:p>
            <a:pPr lvl="0" indent="450215" algn="ctr"/>
            <a:endParaRPr lang="ru-RU" sz="2000" b="1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algn="just">
              <a:buClr>
                <a:srgbClr val="000000"/>
              </a:buClr>
              <a:buSzPts val="1400"/>
              <a:tabLst>
                <a:tab pos="203200" algn="l"/>
              </a:tabLst>
            </a:pPr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Описание</a:t>
            </a:r>
            <a:endParaRPr lang="ru-RU" sz="2000" b="1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algn="just">
              <a:buClr>
                <a:srgbClr val="000000"/>
              </a:buClr>
              <a:buSzPts val="1400"/>
              <a:tabLst>
                <a:tab pos="203200" algn="l"/>
              </a:tabLst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Для достижения устойчивого успеха организации управляют своими отношениями с заинтересованными сторонами, такими как поставщики.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algn="just">
              <a:buClr>
                <a:srgbClr val="000000"/>
              </a:buClr>
              <a:buSzPts val="1400"/>
              <a:tabLst>
                <a:tab pos="203200" algn="l"/>
              </a:tabLst>
            </a:pPr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Обоснование</a:t>
            </a:r>
            <a:endParaRPr lang="ru-RU" sz="2000" b="1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algn="just">
              <a:buClr>
                <a:srgbClr val="000000"/>
              </a:buClr>
              <a:buSzPts val="1400"/>
              <a:tabLst>
                <a:tab pos="203200" algn="l"/>
              </a:tabLst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Заинтересованные стороны влияют на результат работы организации. Достижение устойчивого успеха более вероятно, когда организация будет управлять отношениями со своими заинтересованными сторонами, чтобы оптимизировать их влияние на ее деятельность. Управление отношениями с сетью поставщиков и партнеров часто имеет особое значение. 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81128"/>
            <a:ext cx="2857500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5" y="4039811"/>
            <a:ext cx="23812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1794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8873"/>
            <a:ext cx="7920880" cy="5799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91680" y="23142"/>
            <a:ext cx="5976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Модель процессно-ориентированной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системы менеджмента качества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356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20891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/>
                <a:ea typeface="Calibri"/>
              </a:rPr>
              <a:t>Цикл </a:t>
            </a:r>
            <a:r>
              <a:rPr lang="en-US" sz="3200" b="1" dirty="0" smtClean="0">
                <a:effectLst/>
                <a:latin typeface="Times New Roman"/>
                <a:ea typeface="Calibri"/>
              </a:rPr>
              <a:t>Plan-Do-Check-Act</a:t>
            </a:r>
            <a:endParaRPr lang="ru-RU" sz="3200" b="1" dirty="0" smtClean="0">
              <a:effectLst/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400" dirty="0" smtClean="0">
              <a:effectLst/>
              <a:latin typeface="Calibri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—"/>
            </a:pPr>
            <a:r>
              <a:rPr lang="en-US" sz="2400" b="1" u="none" strike="noStrike" spc="0" dirty="0" smtClean="0">
                <a:effectLst/>
                <a:latin typeface="Times New Roman"/>
                <a:ea typeface="Calibri"/>
                <a:cs typeface="Calibri"/>
              </a:rPr>
              <a:t>Plan</a:t>
            </a:r>
            <a:r>
              <a:rPr lang="ru-RU" sz="2400" b="1" u="none" strike="noStrike" spc="0" dirty="0" smtClean="0">
                <a:effectLst/>
                <a:latin typeface="Times New Roman"/>
                <a:ea typeface="Calibri"/>
                <a:cs typeface="Calibri"/>
              </a:rPr>
              <a:t>: </a:t>
            </a: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установить цели системы и составляющих ее процессов, определить ресурсы, необходимые для производства результатов, соответствующих требованиям потребителей и политикам организации.</a:t>
            </a:r>
          </a:p>
          <a:p>
            <a:pPr lvl="0" algn="just">
              <a:spcAft>
                <a:spcPts val="0"/>
              </a:spcAft>
              <a:buClr>
                <a:srgbClr val="000000"/>
              </a:buClr>
              <a:buSzPts val="1050"/>
            </a:pPr>
            <a:endParaRPr lang="ru-RU" sz="2400" u="none" strike="noStrike" spc="0" dirty="0" smtClean="0">
              <a:effectLst/>
              <a:latin typeface="Calibri"/>
              <a:ea typeface="Calibri"/>
              <a:cs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—"/>
            </a:pPr>
            <a:r>
              <a:rPr lang="en-US" sz="2400" b="1" u="none" strike="noStrike" spc="0" dirty="0" smtClean="0">
                <a:effectLst/>
                <a:latin typeface="Times New Roman"/>
                <a:ea typeface="Calibri"/>
                <a:cs typeface="Calibri"/>
              </a:rPr>
              <a:t>Do: </a:t>
            </a: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выполнить запланированное.</a:t>
            </a:r>
          </a:p>
          <a:p>
            <a:pPr lvl="0" algn="just">
              <a:spcAft>
                <a:spcPts val="0"/>
              </a:spcAft>
              <a:buClr>
                <a:srgbClr val="000000"/>
              </a:buClr>
              <a:buSzPts val="1050"/>
            </a:pPr>
            <a:endParaRPr lang="ru-RU" sz="2400" u="none" strike="noStrike" spc="0" dirty="0" smtClean="0">
              <a:effectLst/>
              <a:latin typeface="Calibri"/>
              <a:ea typeface="Calibri"/>
              <a:cs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—"/>
            </a:pPr>
            <a:r>
              <a:rPr lang="en-US" sz="2400" b="1" u="none" strike="noStrike" spc="0" dirty="0" smtClean="0">
                <a:effectLst/>
                <a:latin typeface="Times New Roman"/>
                <a:ea typeface="Calibri"/>
                <a:cs typeface="Calibri"/>
              </a:rPr>
              <a:t>Check</a:t>
            </a:r>
            <a:r>
              <a:rPr lang="ru-RU" sz="2400" b="1" u="none" strike="noStrike" spc="0" dirty="0" smtClean="0">
                <a:effectLst/>
                <a:latin typeface="Times New Roman"/>
                <a:ea typeface="Calibri"/>
                <a:cs typeface="Calibri"/>
              </a:rPr>
              <a:t>: </a:t>
            </a: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отслеживать и (там, где это возможно) измерять процессы, конечную продукцию и услуги в сравнении с политиками, целями, требованиями и формировать отчеты о результатах.</a:t>
            </a:r>
          </a:p>
          <a:p>
            <a:pPr lvl="0" algn="just">
              <a:spcAft>
                <a:spcPts val="0"/>
              </a:spcAft>
              <a:buClr>
                <a:srgbClr val="000000"/>
              </a:buClr>
              <a:buSzPts val="1050"/>
            </a:pPr>
            <a:endParaRPr lang="ru-RU" sz="2400" u="none" strike="noStrike" spc="0" dirty="0" smtClean="0">
              <a:effectLst/>
              <a:latin typeface="Calibri"/>
              <a:ea typeface="Calibri"/>
              <a:cs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—"/>
            </a:pPr>
            <a:r>
              <a:rPr lang="en-US" sz="2400" b="1" u="none" strike="noStrike" spc="0" dirty="0" smtClean="0">
                <a:effectLst/>
                <a:latin typeface="Times New Roman"/>
                <a:ea typeface="Calibri"/>
                <a:cs typeface="Calibri"/>
              </a:rPr>
              <a:t>Act</a:t>
            </a:r>
            <a:r>
              <a:rPr lang="ru-RU" sz="2400" b="1" u="none" strike="noStrike" spc="0" dirty="0" smtClean="0">
                <a:effectLst/>
                <a:latin typeface="Times New Roman"/>
                <a:ea typeface="Calibri"/>
                <a:cs typeface="Calibri"/>
              </a:rPr>
              <a:t>:</a:t>
            </a: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 предпринимать при необходимости действия по улучшению показателей выполнения процесса.</a:t>
            </a:r>
            <a:endParaRPr lang="ru-RU" sz="2400" u="none" strike="noStrike" spc="0" dirty="0">
              <a:effectLst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1928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8250589" cy="4441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476672"/>
            <a:ext cx="6912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Схематическое представление процесса в системе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16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8847"/>
            <a:ext cx="849694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800" b="1" dirty="0" smtClean="0">
                <a:effectLst/>
                <a:latin typeface="Times New Roman"/>
                <a:ea typeface="Calibri"/>
              </a:rPr>
              <a:t>Мышление, основанное на оценке рисков</a:t>
            </a:r>
          </a:p>
          <a:p>
            <a:pPr indent="449580" algn="just">
              <a:spcAft>
                <a:spcPts val="0"/>
              </a:spcAft>
            </a:pPr>
            <a:endParaRPr lang="ru-RU" sz="1600" dirty="0" smtClean="0">
              <a:effectLst/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/>
                <a:ea typeface="Calibri"/>
              </a:rPr>
              <a:t>Риск</a:t>
            </a:r>
            <a:r>
              <a:rPr lang="ru-RU" sz="2400" dirty="0" smtClean="0">
                <a:effectLst/>
                <a:latin typeface="Times New Roman"/>
                <a:ea typeface="Calibri"/>
              </a:rPr>
              <a:t> - это влияние неопределенности на ожидаемый результат и концепция мышления, ориентированного на оценку риска. </a:t>
            </a:r>
            <a:endParaRPr lang="ru-RU" sz="2400" dirty="0" smtClean="0">
              <a:effectLst/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Calibri"/>
              </a:rPr>
              <a:t>Стандарт 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ISO</a:t>
            </a:r>
            <a:r>
              <a:rPr lang="ru-RU" sz="2400" dirty="0" smtClean="0">
                <a:effectLst/>
                <a:latin typeface="Times New Roman"/>
                <a:ea typeface="Calibri"/>
              </a:rPr>
              <a:t> 31000 дает методику управления рисками, которая может быть применена организацией в конкретных условиях.</a:t>
            </a:r>
            <a:endParaRPr lang="ru-RU" sz="2400" dirty="0" smtClean="0">
              <a:effectLst/>
              <a:latin typeface="Calibri"/>
              <a:ea typeface="Calibri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3087267"/>
            <a:ext cx="4914900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0575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52" y="211929"/>
            <a:ext cx="4423349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32040" y="213294"/>
            <a:ext cx="396044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/>
            <a:r>
              <a:rPr lang="ru-RU" sz="2400" dirty="0">
                <a:solidFill>
                  <a:prstClr val="black"/>
                </a:solidFill>
                <a:latin typeface="Times New Roman"/>
                <a:ea typeface="Calibri"/>
              </a:rPr>
              <a:t>Мышление, основанное на оценке рисков, подразумевает качественную оценку риска (а также, в зависимости от организационной среды, и количественную) при определении степени детализации и проработанности при планировании и управлении системой менеджмента качества</a:t>
            </a:r>
            <a:r>
              <a:rPr lang="ru-RU" sz="2400" dirty="0" smtClean="0">
                <a:solidFill>
                  <a:prstClr val="black"/>
                </a:solidFill>
                <a:latin typeface="Times New Roman"/>
                <a:ea typeface="Calibri"/>
              </a:rPr>
              <a:t>.</a:t>
            </a:r>
            <a:endParaRPr lang="ru-RU" sz="24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26" y="3573016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49580" algn="just"/>
            <a:r>
              <a:rPr lang="ru-RU" sz="2400" dirty="0">
                <a:solidFill>
                  <a:prstClr val="black"/>
                </a:solidFill>
                <a:latin typeface="Times New Roman"/>
                <a:ea typeface="Calibri"/>
              </a:rPr>
              <a:t>Одна из ключевых целей системы менеджмента качества - действовать как инструмент предупреждения. Поэтому Стандарт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Calibri"/>
              </a:rPr>
              <a:t>не содержит 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Calibri"/>
              </a:rPr>
              <a:t>отдельного раздела или подраздела, озаглавленного «Предупреждающие действия».</a:t>
            </a:r>
            <a:endParaRPr lang="ru-RU" sz="24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721436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8684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9493" y="332656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Calibri"/>
              </a:rPr>
              <a:t>Стандарт </a:t>
            </a:r>
            <a:r>
              <a:rPr lang="en-US" sz="2400" dirty="0" smtClean="0">
                <a:effectLst/>
                <a:latin typeface="Times New Roman"/>
                <a:ea typeface="Calibri"/>
              </a:rPr>
              <a:t>ISO</a:t>
            </a:r>
            <a:r>
              <a:rPr lang="ru-RU" sz="2400" dirty="0" smtClean="0">
                <a:effectLst/>
                <a:latin typeface="Times New Roman"/>
                <a:ea typeface="Calibri"/>
              </a:rPr>
              <a:t> 9001:2014 определяет требования, согласующиеся с организационным планированием и управлением процессами:</a:t>
            </a:r>
            <a:endParaRPr lang="ru-RU" sz="2400" dirty="0" smtClean="0">
              <a:effectLst/>
              <a:latin typeface="Calibri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Symbol"/>
              <a:buChar char="-"/>
            </a:pP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Понимание контекста организации, ее системы менеджмента качества и процессов </a:t>
            </a:r>
            <a:r>
              <a:rPr lang="ru-RU" sz="2400" u="none" strike="noStrike" spc="0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Calibri"/>
              </a:rPr>
              <a:t>(раздел 4)</a:t>
            </a:r>
            <a:endParaRPr lang="ru-RU" sz="2400" u="none" strike="noStrike" spc="0" dirty="0" smtClean="0">
              <a:solidFill>
                <a:srgbClr val="C00000"/>
              </a:solidFill>
              <a:effectLst/>
              <a:latin typeface="Calibri"/>
              <a:ea typeface="Calibri"/>
              <a:cs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Symbol"/>
              <a:buChar char="-"/>
            </a:pP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Лидерство, политика и ответственность </a:t>
            </a:r>
            <a:r>
              <a:rPr lang="ru-RU" sz="2400" u="none" strike="noStrike" spc="0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Calibri"/>
              </a:rPr>
              <a:t>(раздел 5)</a:t>
            </a:r>
            <a:endParaRPr lang="ru-RU" sz="2400" u="none" strike="noStrike" spc="0" dirty="0" smtClean="0">
              <a:solidFill>
                <a:srgbClr val="C00000"/>
              </a:solidFill>
              <a:effectLst/>
              <a:latin typeface="Calibri"/>
              <a:ea typeface="Calibri"/>
              <a:cs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Symbol"/>
              <a:buChar char="-"/>
            </a:pP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Процессы планирования и оценка рисков и возможностей </a:t>
            </a:r>
            <a:r>
              <a:rPr lang="ru-RU" sz="2400" u="none" strike="noStrike" spc="0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Calibri"/>
              </a:rPr>
              <a:t>(раздел 6)</a:t>
            </a:r>
            <a:endParaRPr lang="ru-RU" sz="2400" u="none" strike="noStrike" spc="0" dirty="0" smtClean="0">
              <a:solidFill>
                <a:srgbClr val="C00000"/>
              </a:solidFill>
              <a:effectLst/>
              <a:latin typeface="Calibri"/>
              <a:ea typeface="Calibri"/>
              <a:cs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Symbol"/>
              <a:buChar char="-"/>
            </a:pP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Процессы обеспечения, включая ресурсы, персонал и информацию </a:t>
            </a:r>
            <a:r>
              <a:rPr lang="ru-RU" sz="2400" u="none" strike="noStrike" spc="0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Calibri"/>
              </a:rPr>
              <a:t>(раздел 7)</a:t>
            </a:r>
            <a:endParaRPr lang="ru-RU" sz="2400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Symbol"/>
              <a:buChar char="-"/>
            </a:pPr>
            <a:r>
              <a:rPr lang="ru-RU" sz="2400" dirty="0" smtClean="0">
                <a:effectLst/>
                <a:latin typeface="Times New Roman"/>
                <a:ea typeface="Calibri"/>
              </a:rPr>
              <a:t>Процессы производства, связанные с потребителями, продукцией и услугами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>(раздел 8)</a:t>
            </a:r>
            <a:endParaRPr lang="ru-RU" sz="2400" dirty="0" smtClean="0">
              <a:solidFill>
                <a:srgbClr val="C00000"/>
              </a:solidFill>
              <a:effectLst/>
              <a:latin typeface="Calibri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Symbol"/>
              <a:buChar char="-"/>
            </a:pP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Процессы оценки результативности </a:t>
            </a:r>
            <a:r>
              <a:rPr lang="ru-RU" sz="2400" u="none" strike="noStrike" spc="0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Calibri"/>
              </a:rPr>
              <a:t>(раздел 9)</a:t>
            </a:r>
            <a:endParaRPr lang="ru-RU" sz="2400" u="none" strike="noStrike" spc="0" dirty="0" smtClean="0">
              <a:solidFill>
                <a:srgbClr val="C00000"/>
              </a:solidFill>
              <a:effectLst/>
              <a:latin typeface="Calibri"/>
              <a:ea typeface="Calibri"/>
              <a:cs typeface="Calibri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50"/>
              <a:buFont typeface="Symbol"/>
              <a:buChar char="-"/>
            </a:pPr>
            <a:r>
              <a:rPr lang="ru-RU" sz="2400" u="none" strike="noStrike" spc="0" dirty="0" smtClean="0">
                <a:effectLst/>
                <a:latin typeface="Times New Roman"/>
                <a:ea typeface="Calibri"/>
                <a:cs typeface="Calibri"/>
              </a:rPr>
              <a:t>Процессы улучшения </a:t>
            </a:r>
            <a:r>
              <a:rPr lang="ru-RU" sz="2400" u="none" strike="noStrike" spc="0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Calibri"/>
              </a:rPr>
              <a:t>(раздел 10).</a:t>
            </a:r>
            <a:endParaRPr lang="ru-RU" sz="2400" u="none" strike="noStrike" spc="0" dirty="0">
              <a:solidFill>
                <a:srgbClr val="C00000"/>
              </a:solidFill>
              <a:effectLst/>
              <a:latin typeface="Calibri"/>
              <a:ea typeface="Calibri"/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9056" y="5733256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На сайте комитета (www.iso.org/tc176/sc02/</a:t>
            </a:r>
            <a:r>
              <a:rPr lang="ru-RU" dirty="0" err="1" smtClean="0"/>
              <a:t>public</a:t>
            </a:r>
            <a:r>
              <a:rPr lang="ru-RU" dirty="0" smtClean="0"/>
              <a:t>) в открытом доступе размещена матрица соответствия разделов Международного Стандарта </a:t>
            </a:r>
            <a:r>
              <a:rPr lang="en-US" dirty="0" smtClean="0"/>
              <a:t>ISO 9001:2014 </a:t>
            </a:r>
            <a:r>
              <a:rPr lang="ru-RU" dirty="0" smtClean="0"/>
              <a:t>и ISO 9001:2008.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8676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738827"/>
              </p:ext>
            </p:extLst>
          </p:nvPr>
        </p:nvGraphicFramePr>
        <p:xfrm>
          <a:off x="611560" y="1484784"/>
          <a:ext cx="8136904" cy="5040561"/>
        </p:xfrm>
        <a:graphic>
          <a:graphicData uri="http://schemas.openxmlformats.org/drawingml/2006/table">
            <a:tbl>
              <a:tblPr/>
              <a:tblGrid>
                <a:gridCol w="3888432"/>
                <a:gridCol w="4248472"/>
              </a:tblGrid>
              <a:tr h="383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ISO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9001:2008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ISO </a:t>
                      </a: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9001:2015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Продукция 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(Products)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Продукция и услуги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 (Products and services)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46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Исключения 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(Exclusions)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Не используемый (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Not used</a:t>
                      </a: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) - см. Приложение А.4 с пояснением по применению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9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Документация, записи 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(Documentation, records)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Документированная информация 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(Documented information)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46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Рабочая среда 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(Work environment)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Среда выполнения процессов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 (Environment for the operation of processes)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46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Закупленная продукция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(Purchased products)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Продукция и услуги внешнего происхождения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(Externally provided products and services)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Поставщик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(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Supplier)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Внешний поставщик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(External provider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)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070" marR="60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55576" y="404664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отличия в терминологии между ISO 9001:2008 и ISO 9001:2015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880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0"/>
            <a:ext cx="8352928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800" b="1" dirty="0" smtClean="0">
                <a:latin typeface="Times New Roman"/>
                <a:ea typeface="Calibri"/>
              </a:rPr>
              <a:t>4 раздел.  Контекст </a:t>
            </a:r>
            <a:r>
              <a:rPr lang="ru-RU" sz="2800" b="1" dirty="0">
                <a:latin typeface="Times New Roman"/>
                <a:ea typeface="Calibri"/>
              </a:rPr>
              <a:t>организации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</a:rPr>
              <a:t>Организация </a:t>
            </a:r>
            <a:r>
              <a:rPr lang="ru-RU" sz="2000" dirty="0">
                <a:latin typeface="Times New Roman"/>
                <a:ea typeface="Calibri"/>
              </a:rPr>
              <a:t>должна определить внешние и внутренние проблемы, которые существенны для ее целей и стратегического направления, которые влияют на способность ее системы менеджмента качества достигать ожидаемого результата(</a:t>
            </a:r>
            <a:r>
              <a:rPr lang="ru-RU" sz="2000" dirty="0" err="1">
                <a:latin typeface="Times New Roman"/>
                <a:ea typeface="Calibri"/>
              </a:rPr>
              <a:t>ов</a:t>
            </a:r>
            <a:r>
              <a:rPr lang="ru-RU" sz="2000" dirty="0">
                <a:latin typeface="Times New Roman"/>
                <a:ea typeface="Calibri"/>
              </a:rPr>
              <a:t>).</a:t>
            </a:r>
            <a:endParaRPr lang="ru-RU" sz="2000" dirty="0">
              <a:latin typeface="Calibri"/>
              <a:ea typeface="Calibri"/>
            </a:endParaRPr>
          </a:p>
          <a:p>
            <a:pPr indent="449580" algn="just"/>
            <a:r>
              <a:rPr lang="ru-RU" sz="2000" dirty="0">
                <a:latin typeface="Times New Roman"/>
                <a:ea typeface="Calibri"/>
              </a:rPr>
              <a:t>Организация должна отслеживать эти проблемы и обновлять информацию о них.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</a:rPr>
              <a:t>Есть </a:t>
            </a:r>
            <a:r>
              <a:rPr lang="ru-RU" sz="2000" dirty="0">
                <a:latin typeface="Times New Roman"/>
                <a:ea typeface="Calibri"/>
              </a:rPr>
              <a:t>два раздела, связанных с контекстом </a:t>
            </a:r>
            <a:r>
              <a:rPr lang="ru-RU" sz="2000" dirty="0" smtClean="0">
                <a:latin typeface="Times New Roman"/>
                <a:ea typeface="Calibri"/>
              </a:rPr>
              <a:t>организации:</a:t>
            </a:r>
          </a:p>
          <a:p>
            <a:pPr indent="449580"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  <a:cs typeface="Calibri"/>
              </a:rPr>
              <a:t>4.1 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Calibri"/>
                <a:cs typeface="Calibri"/>
              </a:rPr>
              <a:t>Понимание организации и ее контекста </a:t>
            </a:r>
            <a:endParaRPr lang="ru-RU" sz="2000" b="1" dirty="0" smtClean="0">
              <a:solidFill>
                <a:srgbClr val="000000"/>
              </a:solidFill>
              <a:latin typeface="Times New Roman"/>
              <a:ea typeface="Calibri"/>
              <a:cs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  <a:cs typeface="Calibri"/>
              </a:rPr>
              <a:t>4.2 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Calibri"/>
                <a:cs typeface="Calibri"/>
              </a:rPr>
              <a:t>Понимание потребностей и ожиданий заинтересованных сторон</a:t>
            </a:r>
            <a:r>
              <a:rPr lang="ru-RU" sz="2000" dirty="0">
                <a:latin typeface="Times New Roman"/>
                <a:ea typeface="Calibri"/>
              </a:rPr>
              <a:t>.</a:t>
            </a:r>
            <a:endParaRPr lang="ru-RU" sz="2000" dirty="0">
              <a:latin typeface="Calibri"/>
              <a:ea typeface="Calibri"/>
            </a:endParaRPr>
          </a:p>
          <a:p>
            <a:pPr indent="449580" algn="just"/>
            <a:r>
              <a:rPr lang="ru-RU" sz="2000" dirty="0">
                <a:latin typeface="Times New Roman"/>
                <a:ea typeface="Calibri"/>
              </a:rPr>
              <a:t> </a:t>
            </a:r>
            <a:r>
              <a:rPr lang="ru-RU" sz="2000" dirty="0" smtClean="0">
                <a:latin typeface="Times New Roman"/>
                <a:ea typeface="Calibri"/>
              </a:rPr>
              <a:t>организация </a:t>
            </a:r>
            <a:r>
              <a:rPr lang="ru-RU" sz="2000" dirty="0">
                <a:latin typeface="Times New Roman"/>
                <a:ea typeface="Calibri"/>
              </a:rPr>
              <a:t>должна установить: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a)	заинтересованные стороны, которые значимы в рамках системы менеджмента качества;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b)	требования этих заинтересованных сторон. Организация должна отслеживать и анализировать информацию об этих заинтересованных сторонах и их существенных требованиях.</a:t>
            </a:r>
            <a:endParaRPr lang="ru-RU" sz="2000" dirty="0">
              <a:effectLst/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8706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14"/>
          <a:stretch/>
        </p:blipFill>
        <p:spPr bwMode="auto">
          <a:xfrm>
            <a:off x="179512" y="476672"/>
            <a:ext cx="8774281" cy="5809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568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013176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</a:rPr>
              <a:t>Стандарт применяется, </a:t>
            </a:r>
            <a:r>
              <a:rPr lang="ru-RU" sz="2000" dirty="0">
                <a:latin typeface="Times New Roman"/>
                <a:ea typeface="Calibri"/>
              </a:rPr>
              <a:t>когда организации необходимо продемонстрировать свою способность непрерывно выпускать продукцию и услуги, которые соответствуют требованиям потребителей, законодательным и регуляторным требованиям, и когда она нацелена на повышение удовлетворенности потребителя. </a:t>
            </a:r>
            <a:endParaRPr lang="ru-RU" sz="2000" dirty="0">
              <a:effectLst/>
              <a:latin typeface="Calibri"/>
              <a:ea typeface="Calibri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370" y="3068959"/>
            <a:ext cx="3098837" cy="173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421402"/>
            <a:ext cx="87129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/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4.3 Определение области применения системы менеджмента качества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Организация должна </a:t>
            </a:r>
            <a:r>
              <a:rPr lang="ru-RU" sz="2000" dirty="0">
                <a:solidFill>
                  <a:srgbClr val="FF0000"/>
                </a:solidFill>
                <a:latin typeface="Times New Roman"/>
                <a:ea typeface="Calibri"/>
              </a:rPr>
              <a:t>определить границы и применимость системы менеджмента качества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 с тем, чтобы установить ее область применения.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Область применения должна быть оформлена и управляться как документированная информация, определяющая: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-	 продукцию и услуги, включенные в сферу действия системы менеджмента качества;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-	 обоснование любой ситуации, когда требование Стандарта не может быть применено.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9344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5689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400" b="1" dirty="0" smtClean="0">
                <a:latin typeface="Times New Roman"/>
                <a:ea typeface="Calibri"/>
              </a:rPr>
              <a:t>4.4 Система </a:t>
            </a:r>
            <a:r>
              <a:rPr lang="ru-RU" sz="2400" b="1" dirty="0">
                <a:latin typeface="Times New Roman"/>
                <a:ea typeface="Calibri"/>
              </a:rPr>
              <a:t>менеджмента качества и ее </a:t>
            </a:r>
            <a:r>
              <a:rPr lang="ru-RU" sz="2400" b="1" dirty="0" smtClean="0">
                <a:latin typeface="Times New Roman"/>
                <a:ea typeface="Calibri"/>
              </a:rPr>
              <a:t>процессы</a:t>
            </a:r>
          </a:p>
          <a:p>
            <a:pPr indent="449580" algn="ctr">
              <a:spcAft>
                <a:spcPts val="0"/>
              </a:spcAft>
            </a:pP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Организация должна установить, внедрить, поддерживать в рабочем состоянии и непрерывно улучшать систему менеджмента качества, включая необходимые процессы и их </a:t>
            </a:r>
            <a:r>
              <a:rPr lang="ru-RU" dirty="0" smtClean="0">
                <a:latin typeface="Times New Roman"/>
                <a:ea typeface="Calibri"/>
              </a:rPr>
              <a:t>взаимодействия. </a:t>
            </a:r>
            <a:r>
              <a:rPr lang="ru-RU" dirty="0">
                <a:latin typeface="Times New Roman"/>
                <a:ea typeface="Calibri"/>
              </a:rPr>
              <a:t>Организация должна определить процессы, необходимые для системы менеджмента качества, и их применение в организации, а также должна установить: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a)	требуемые входы и ожидаемые выходы этих процессов;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b)	последовательность и взаимодействие этих процессов;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c)	критерии, методы, включая измерения и соответствующие показатели деятельности, необходимые для гарантии результативного выполнения и контроля этих процессов;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d)	необходимые ресурсы и гарантировать их доступность;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e)	распределение ответственности и полномочий для этих процессов;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f)	риски и возможности в соответствии с требованиями, а также спланировать и выполнить в отношении них соответствующие действия;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g)	методы мониторинга, измерения </a:t>
            </a:r>
            <a:r>
              <a:rPr lang="ru-RU" dirty="0" smtClean="0">
                <a:latin typeface="Times New Roman"/>
                <a:ea typeface="Calibri"/>
              </a:rPr>
              <a:t>и </a:t>
            </a:r>
            <a:r>
              <a:rPr lang="ru-RU" dirty="0">
                <a:latin typeface="Times New Roman"/>
                <a:ea typeface="Calibri"/>
              </a:rPr>
              <a:t>оценки процессов, а также, если необходимо, изменений процессов с тем, чтобы гарантировать достижение ими ожидаемых результатов</a:t>
            </a:r>
            <a:r>
              <a:rPr lang="ru-RU" dirty="0" smtClean="0">
                <a:latin typeface="Times New Roman"/>
                <a:ea typeface="Calibri"/>
              </a:rPr>
              <a:t>;</a:t>
            </a:r>
            <a:endParaRPr lang="ru-RU" sz="1200" dirty="0">
              <a:latin typeface="Calibri"/>
              <a:ea typeface="Calibri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18" y="5210065"/>
            <a:ext cx="3696072" cy="147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2722" y="554212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49580" algn="just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h)	возможности для улучшения процессов и системы менеджмента качества.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7694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44"/>
          <a:stretch/>
        </p:blipFill>
        <p:spPr bwMode="auto">
          <a:xfrm>
            <a:off x="539552" y="332656"/>
            <a:ext cx="7920880" cy="5085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5444619"/>
            <a:ext cx="8748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Организация должна управлять документированной информацией в объеме, необходимом для обеспечения выполнения процессов, и сохранять документированную информацию в объеме, необходимом для обеспечения уверенности, что процессы выполняются, как и запланировано.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7870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36496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400" b="1" dirty="0" smtClean="0">
                <a:latin typeface="Times New Roman"/>
                <a:ea typeface="Calibri"/>
              </a:rPr>
              <a:t>5 раздел.  Лидерство</a:t>
            </a:r>
            <a:endParaRPr lang="ru-RU" sz="24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1000" dirty="0" smtClean="0">
              <a:latin typeface="Times New Roman"/>
              <a:ea typeface="Calibri"/>
            </a:endParaRPr>
          </a:p>
          <a:p>
            <a:pPr indent="44958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5.1 Лидерство и обязательства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</a:rPr>
              <a:t>Высшее </a:t>
            </a:r>
            <a:r>
              <a:rPr lang="ru-RU" dirty="0">
                <a:latin typeface="Times New Roman"/>
                <a:ea typeface="Calibri"/>
              </a:rPr>
              <a:t>руководство должно демонстрировать лидерство и обязательства в отношении системы менеджмента качества посредством: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a)	принятия ответственности за результативность системы менеджмента качества;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b)	гарантии того, что политика и цели в области качества для системы менеджмента качества установлены и согласованы со стратегическим направлением развития и контекстом организации;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c)	гарантии того, что политика в области качества доведена до сведения персонала, понята им и применяется в организации;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d)	гарантии того, что требования системы менеджмента качества встроены в бизнес-процессы организации;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e)	расширения осведомленности о процессном подходе;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f)	обеспечения доступности ресурсов, необходимых для системы менеджмента качества,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g)	донесения важности результативного менеджмента качества и выполнения требований системы менеджмента качества и требований к продукции и услугам;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h)	обеспечения достижения системой менеджмента качества ожидаемых результатов;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i)	 вовлечения, руководства и поддержки персонала, вносящего вклад в результативность системы менеджмента качества;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j) поощрения непрерывного улучшения;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k) поощрения демонстрации лидерства на различных уровнях управления в границах установленной ответственности.</a:t>
            </a:r>
            <a:endParaRPr lang="ru-RU" sz="1200" dirty="0">
              <a:effectLst/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0296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597666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</a:rPr>
              <a:t>Ориентация на потребителя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 smtClean="0">
                <a:solidFill>
                  <a:srgbClr val="FF0000"/>
                </a:solidFill>
                <a:latin typeface="Times New Roman"/>
                <a:ea typeface="Calibri"/>
              </a:rPr>
              <a:t>Высшее </a:t>
            </a:r>
            <a:r>
              <a:rPr lang="ru-RU" sz="2000" dirty="0">
                <a:solidFill>
                  <a:srgbClr val="FF0000"/>
                </a:solidFill>
                <a:latin typeface="Times New Roman"/>
                <a:ea typeface="Calibri"/>
              </a:rPr>
              <a:t>руководство </a:t>
            </a:r>
            <a:r>
              <a:rPr lang="ru-RU" sz="2000" dirty="0">
                <a:latin typeface="Times New Roman"/>
                <a:ea typeface="Calibri"/>
              </a:rPr>
              <a:t>должно демонстрировать лидерство и обязательства в отношении ориентации на потребителя, гарантируя что: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a)	 требования потребителей, а также применимые законодательные и регуляторные требования определяются и выполняются;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b)	риски и потенциальные возможности, которые могут влиять на соответствие продукции и услуг, а также на способность повышать удовлетворенность потребителя, определяются и по ним предпринимаются действия;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c)	поддерживается постоянная нацеленность на поставку продукции и услуг, которые соответствуют требованиям потребителя и применимым законодательным и регуляторным требованиям;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d)	поддерживается нацеленность на повышение удовлетворенности потребителя.</a:t>
            </a:r>
            <a:endParaRPr lang="ru-RU" sz="2000" dirty="0">
              <a:effectLst/>
              <a:latin typeface="Calibri"/>
              <a:ea typeface="Calibri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042" y="3429000"/>
            <a:ext cx="2570371" cy="3305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6" r="17927"/>
          <a:stretch/>
        </p:blipFill>
        <p:spPr bwMode="auto">
          <a:xfrm>
            <a:off x="6464921" y="622355"/>
            <a:ext cx="2398816" cy="2424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6724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97346"/>
            <a:ext cx="8424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5.2 Политика </a:t>
            </a:r>
            <a:r>
              <a:rPr lang="ru-RU" sz="2000" b="1" dirty="0">
                <a:latin typeface="Times New Roman"/>
                <a:ea typeface="Calibri"/>
              </a:rPr>
              <a:t>в области </a:t>
            </a:r>
            <a:r>
              <a:rPr lang="ru-RU" sz="2000" b="1" dirty="0" smtClean="0">
                <a:latin typeface="Times New Roman"/>
                <a:ea typeface="Calibri"/>
              </a:rPr>
              <a:t>качества</a:t>
            </a:r>
          </a:p>
          <a:p>
            <a:pPr indent="449580" algn="ctr">
              <a:spcAft>
                <a:spcPts val="0"/>
              </a:spcAft>
            </a:pP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Высшее руководство должно установить, пересматривать и управлять политикой в области качества, которая: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a)	соответствует целям и контексту организации;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b)	обеспечивает основу для постановки и пересмотра целей в области качества;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c)	включает обязательство выполнения применимых требований;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d)	включает обязательство постоянного улучшения системы менеджмента качества.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Политика в области качества должна: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a)	быть оформлена как документированная информация</a:t>
            </a:r>
            <a:r>
              <a:rPr lang="ru-RU" sz="2000" dirty="0" smtClean="0">
                <a:latin typeface="Times New Roman"/>
                <a:ea typeface="Calibri"/>
              </a:rPr>
              <a:t>;</a:t>
            </a:r>
            <a:endParaRPr lang="ru-RU" sz="2000" dirty="0">
              <a:latin typeface="Calibri"/>
              <a:ea typeface="Calibri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410" y="3883754"/>
            <a:ext cx="3678070" cy="2942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8270" y="398299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b)	быть доведена до сотрудников организации, понятна им и применяться в организации;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c)	быть доступна соответствующим заинтересованным сторонам, по мере возможности.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58241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568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</a:rPr>
              <a:t>5.3 Организационные роли, ответственность и </a:t>
            </a:r>
            <a:r>
              <a:rPr lang="ru-RU" sz="2000" b="1" dirty="0" smtClean="0">
                <a:latin typeface="Times New Roman"/>
                <a:ea typeface="Calibri"/>
              </a:rPr>
              <a:t>полномочия</a:t>
            </a:r>
          </a:p>
          <a:p>
            <a:pPr indent="449580" algn="ctr">
              <a:spcAft>
                <a:spcPts val="0"/>
              </a:spcAft>
            </a:pP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Высшее руководство должно гарантировать, что ответственность и полномочия для соответствующих ролей установлены, доведены до сотрудников организации и поняты </a:t>
            </a:r>
            <a:r>
              <a:rPr lang="ru-RU" sz="2000" dirty="0" smtClean="0">
                <a:latin typeface="Times New Roman"/>
                <a:ea typeface="Calibri"/>
              </a:rPr>
              <a:t>ими. Высшее </a:t>
            </a:r>
            <a:r>
              <a:rPr lang="ru-RU" sz="2000" dirty="0">
                <a:latin typeface="Times New Roman"/>
                <a:ea typeface="Calibri"/>
              </a:rPr>
              <a:t>руководство должно установить ответственность и полномочия для: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a)	обеспечения соответствия системы менеджмента качества требованиям </a:t>
            </a:r>
            <a:r>
              <a:rPr lang="ru-RU" sz="2000" dirty="0" smtClean="0">
                <a:latin typeface="Times New Roman"/>
                <a:ea typeface="Calibri"/>
              </a:rPr>
              <a:t>Стандарта</a:t>
            </a:r>
            <a:r>
              <a:rPr lang="ru-RU" sz="2000" dirty="0">
                <a:latin typeface="Times New Roman"/>
                <a:ea typeface="Calibri"/>
              </a:rPr>
              <a:t>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b)	обеспечения того, что процессы производят ожидаемые результаты</a:t>
            </a:r>
            <a:r>
              <a:rPr lang="ru-RU" sz="2000" dirty="0" smtClean="0">
                <a:latin typeface="Times New Roman"/>
                <a:ea typeface="Calibri"/>
              </a:rPr>
              <a:t>,</a:t>
            </a:r>
            <a:endParaRPr lang="ru-RU" sz="2000" dirty="0">
              <a:effectLst/>
              <a:latin typeface="Calibri"/>
              <a:ea typeface="Calibri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45762"/>
            <a:ext cx="2520280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978954"/>
            <a:ext cx="2520280" cy="1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2852936"/>
            <a:ext cx="552716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c)	отчетности о функционировании системы менеджмента качества, возможностях для улучшения и необходимости изменений или инноваций, а также для формирования отчетов высшему руководству;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d)	обеспечения распространения ориентации на потребителя по всей организации;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e)	обеспечения сохранения целостности системы менеджмента качества при планировании и осуществлении изменений в ней.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0345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219997"/>
            <a:ext cx="48733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400" b="1" dirty="0" smtClean="0">
                <a:latin typeface="Times New Roman"/>
                <a:ea typeface="Calibri"/>
              </a:rPr>
              <a:t>6 раздел.  </a:t>
            </a:r>
            <a:r>
              <a:rPr lang="ru-RU" sz="2400" b="1" dirty="0">
                <a:latin typeface="Times New Roman"/>
                <a:ea typeface="Calibri"/>
              </a:rPr>
              <a:t>Планирование СМК</a:t>
            </a:r>
            <a:endParaRPr lang="ru-RU" sz="1600" dirty="0">
              <a:effectLst/>
              <a:latin typeface="Calibri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08720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6.1 Действия </a:t>
            </a:r>
            <a:r>
              <a:rPr lang="ru-RU" sz="2000" b="1" dirty="0">
                <a:latin typeface="Times New Roman"/>
                <a:ea typeface="Calibri"/>
              </a:rPr>
              <a:t>по обработке рисков и выявлению возможностей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Организация должна определить риски и потенциальные возможности, по которым должны быть предприняты действия, чтобы: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a)	гарантировать, что система менеджмента качества может достигать ожидаемых результатов,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b)	предотвратить или уменьшить нежелательные последствия,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c)	обеспечить постоянное улучшение.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Организация должна планировать: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a)	действия по обработке этих рисков и реализации возможностей;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b)	каким образом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1)	встроить эти действия в процессы системы менеджмента </a:t>
            </a:r>
            <a:r>
              <a:rPr lang="ru-RU" sz="2000" dirty="0" smtClean="0">
                <a:latin typeface="Times New Roman"/>
                <a:ea typeface="Calibri"/>
              </a:rPr>
              <a:t>качества </a:t>
            </a:r>
            <a:r>
              <a:rPr lang="ru-RU" sz="2000" dirty="0">
                <a:latin typeface="Times New Roman"/>
                <a:ea typeface="Calibri"/>
              </a:rPr>
              <a:t>и выполнять их;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2)	оценивать результативность этих действий.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Действия, предпринятые для обработки рисков и реализации возможностей, должны быть пропорциональны потенциальному влиянию на соответствие продукции и услуг</a:t>
            </a:r>
            <a:r>
              <a:rPr lang="ru-RU" sz="2000" dirty="0" smtClean="0">
                <a:latin typeface="Times New Roman"/>
                <a:ea typeface="Calibri"/>
              </a:rPr>
              <a:t>.</a:t>
            </a:r>
            <a:r>
              <a:rPr lang="ru-RU" sz="2000" b="1" dirty="0">
                <a:latin typeface="Times New Roman"/>
                <a:ea typeface="Calibri"/>
              </a:rPr>
              <a:t> </a:t>
            </a:r>
            <a:endParaRPr lang="ru-RU" sz="2000" dirty="0">
              <a:effectLst/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36599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6.2 Цели </a:t>
            </a:r>
            <a:r>
              <a:rPr lang="ru-RU" sz="2000" b="1" dirty="0">
                <a:latin typeface="Times New Roman"/>
                <a:ea typeface="Calibri"/>
              </a:rPr>
              <a:t>в области качества и планирование их </a:t>
            </a:r>
            <a:r>
              <a:rPr lang="ru-RU" sz="2000" b="1" dirty="0" smtClean="0">
                <a:latin typeface="Times New Roman"/>
                <a:ea typeface="Calibri"/>
              </a:rPr>
              <a:t>достижения</a:t>
            </a:r>
          </a:p>
          <a:p>
            <a:pPr indent="449580" algn="ctr">
              <a:spcAft>
                <a:spcPts val="0"/>
              </a:spcAft>
            </a:pPr>
            <a:endParaRPr lang="ru-RU" sz="1100" b="1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</a:rPr>
              <a:t>Организация </a:t>
            </a:r>
            <a:r>
              <a:rPr lang="ru-RU" dirty="0">
                <a:latin typeface="Times New Roman"/>
                <a:ea typeface="Calibri"/>
              </a:rPr>
              <a:t>должна установить цели в области качества для соответствующих функций, уровней и процессов. Цели в области качества должны: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a)	быть согласованы с политикой в области качества;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b)	быть измеримыми;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c)	учитывать применимые требования;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d)	быть значимыми с точки зрения соответствия продукции и услуг и роста удовлетворенности потребителя;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e)	отслеживаться с точки зрения выполнения;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f)	быть доведены до сведения;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g)	обновляться по необходимости.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Организация должна сохранять документированную информацию о целях в области </a:t>
            </a:r>
            <a:r>
              <a:rPr lang="ru-RU" dirty="0" smtClean="0">
                <a:latin typeface="Times New Roman"/>
                <a:ea typeface="Calibri"/>
              </a:rPr>
              <a:t>качества. Все </a:t>
            </a:r>
            <a:r>
              <a:rPr lang="ru-RU" dirty="0">
                <a:latin typeface="Times New Roman"/>
                <a:ea typeface="Calibri"/>
              </a:rPr>
              <a:t>изменения должны осуществляться в плановом порядке и системно</a:t>
            </a:r>
            <a:r>
              <a:rPr lang="ru-RU" dirty="0" smtClean="0">
                <a:latin typeface="Times New Roman"/>
                <a:ea typeface="Calibri"/>
              </a:rPr>
              <a:t>.</a:t>
            </a:r>
            <a:endParaRPr lang="ru-RU" sz="2000" dirty="0" smtClean="0">
              <a:latin typeface="Times New Roman"/>
              <a:ea typeface="Calibri"/>
            </a:endParaRPr>
          </a:p>
          <a:p>
            <a:pPr indent="449580" algn="ctr"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</a:rPr>
              <a:t>6.3 Планирование </a:t>
            </a:r>
            <a:r>
              <a:rPr lang="ru-RU" sz="2000" b="1" dirty="0" smtClean="0">
                <a:latin typeface="Times New Roman"/>
                <a:ea typeface="Calibri"/>
              </a:rPr>
              <a:t>изменений</a:t>
            </a:r>
          </a:p>
          <a:p>
            <a:pPr indent="449580" algn="ctr">
              <a:spcAft>
                <a:spcPts val="0"/>
              </a:spcAft>
            </a:pPr>
            <a:endParaRPr lang="ru-RU" sz="11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Когда организация выявила необходимость изменений в системе менеджмента </a:t>
            </a:r>
            <a:r>
              <a:rPr lang="ru-RU" dirty="0" smtClean="0">
                <a:latin typeface="Times New Roman"/>
                <a:ea typeface="Calibri"/>
              </a:rPr>
              <a:t>качества, </a:t>
            </a:r>
            <a:r>
              <a:rPr lang="ru-RU" dirty="0">
                <a:latin typeface="Times New Roman"/>
                <a:ea typeface="Calibri"/>
              </a:rPr>
              <a:t>эти изменения должны осуществляться в плановом порядке и системно.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Организация должна принять во внимание: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a)	цель изменения и любые его последствия;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b)	целостность системы менеджмента качества;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c)	доступность ресурсов;</a:t>
            </a:r>
            <a:endParaRPr lang="ru-RU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d)	распределение или перераспределение ответственности и полномочий</a:t>
            </a:r>
            <a:r>
              <a:rPr lang="ru-RU" dirty="0" smtClean="0">
                <a:latin typeface="Times New Roman"/>
                <a:ea typeface="Calibri"/>
              </a:rPr>
              <a:t>.</a:t>
            </a:r>
            <a:endParaRPr lang="ru-RU" dirty="0">
              <a:effectLst/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9780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7675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7 раздел. Обеспечение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 smtClean="0">
              <a:latin typeface="Times New Roman"/>
              <a:ea typeface="Calibri"/>
            </a:endParaRPr>
          </a:p>
          <a:p>
            <a:pPr indent="449580" algn="ctr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7.1 Ресурсы</a:t>
            </a:r>
            <a:r>
              <a:rPr lang="ru-RU" sz="2000" b="1" dirty="0">
                <a:latin typeface="Times New Roman"/>
                <a:ea typeface="Calibri"/>
              </a:rPr>
              <a:t>. </a:t>
            </a:r>
            <a:endParaRPr lang="ru-RU" sz="2000" b="1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</a:rPr>
              <a:t>Организация </a:t>
            </a:r>
            <a:r>
              <a:rPr lang="ru-RU" sz="2000" dirty="0">
                <a:latin typeface="Times New Roman"/>
                <a:ea typeface="Calibri"/>
              </a:rPr>
              <a:t>должна определить и обеспечить ресурсы, необходимые для разработки, внедрения, функционирования и постоянного улучшения системы менеджмента качества.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Персонал</a:t>
            </a:r>
            <a:r>
              <a:rPr lang="ru-RU" sz="2000" b="1" dirty="0">
                <a:latin typeface="Times New Roman"/>
                <a:ea typeface="Calibri"/>
              </a:rPr>
              <a:t>. </a:t>
            </a:r>
            <a:r>
              <a:rPr lang="ru-RU" sz="2000" dirty="0">
                <a:latin typeface="Times New Roman"/>
                <a:ea typeface="Calibri"/>
              </a:rPr>
              <a:t>Для того, чтобы гарантировать, что организация может неизменно выполнять требования потребителей, применимые законодательные и регуляторные требования, она должна обеспечить наличие персонала, необходимого для результативного функционирования системы менеджмента качества, включая необходимые процессы.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 smtClean="0">
              <a:latin typeface="Times New Roman"/>
              <a:ea typeface="Calibri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79" y="4150625"/>
            <a:ext cx="7852420" cy="2695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0221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3529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/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Инфраструктура.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Организация должна определять, обеспечивать и поддерживать в рабочем состоянии инфраструктуру для выполнения ее процессов с целью достижения соответствия продукции и услуг. Инфраструктура может включать:	здания и соответствующие системы;	оснащение, включая оборудование и программное обеспечение;	транспорт; информационные и коммуникационные технологии.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pic>
        <p:nvPicPr>
          <p:cNvPr id="18436" name="Picture 4" descr="http://print-express99.ru/img/dept/structure/imgs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37" y="2708920"/>
            <a:ext cx="3810000" cy="382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08920"/>
            <a:ext cx="4176464" cy="3772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7129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8488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</a:rPr>
              <a:t>Среда выполнения процесса. </a:t>
            </a:r>
            <a:r>
              <a:rPr lang="ru-RU" sz="2000" dirty="0">
                <a:latin typeface="Times New Roman"/>
                <a:ea typeface="Calibri"/>
              </a:rPr>
              <a:t>Организация должна определять, обеспечивать и поддерживать в рабочем состоянии среду, необходимую для выполнения процесса и достижения соответствия продукции и услуг. Среда выполнения процесса может включать физические, социальные, психологические, экологические и иные факторы (такие как температура, влажность, эргономика и чистота).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 smtClean="0">
              <a:latin typeface="Times New Roman"/>
              <a:ea typeface="Calibri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95449"/>
            <a:ext cx="7854020" cy="3479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98116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284984"/>
            <a:ext cx="40927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/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Ресурсы для мониторинга и измерений.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Организация должна определять ресурсы, необходимые для гарантии пригодности и достоверности данных мониторинга и измерений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Calibri"/>
              </a:rPr>
              <a:t>.</a:t>
            </a:r>
            <a:endParaRPr lang="ru-RU" sz="2000" b="1" dirty="0">
              <a:solidFill>
                <a:prstClr val="black"/>
              </a:solidFill>
              <a:latin typeface="Times New Roman"/>
              <a:ea typeface="Calibri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308794" cy="25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24" y="3020353"/>
            <a:ext cx="3976836" cy="3837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912" y="332656"/>
            <a:ext cx="4136365" cy="2585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53017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62" y="131086"/>
            <a:ext cx="7272808" cy="5120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6382" y="5226784"/>
            <a:ext cx="826756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/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База знаний организации.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Организация должна определить базу знаний, необходимую для функционирования ее процессов и достижения соответствия продукции и услуг. Данная база знаний должна поддерживаться в актуальном состоянии и быть доступна для расширения при необходимости.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88355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031" y="332656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</a:rPr>
              <a:t>7.2 Компетентность</a:t>
            </a:r>
            <a:r>
              <a:rPr lang="ru-RU" b="1" dirty="0">
                <a:latin typeface="Times New Roman"/>
                <a:ea typeface="Calibri"/>
              </a:rPr>
              <a:t>. </a:t>
            </a:r>
            <a:r>
              <a:rPr lang="ru-RU" dirty="0">
                <a:latin typeface="Times New Roman"/>
                <a:ea typeface="Calibri"/>
              </a:rPr>
              <a:t>Организация должна: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a)	определить необходимую компетентность сотрудника (сотрудников), выполняющего в рамках системы управления организации работу, влияющую на качество работы организации;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b)	гарантировать, что эти лица компетентны в силу соответствующего образования, подготовки или опыта;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c)	там, где это возможно, предпринимать меры для обеспечения необходимой компетентности и оценивать результативность предпринятых мер, и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d)	сохранять соответствующую документированную информацию как свидетельства компетентности. 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b="1" dirty="0" smtClean="0">
              <a:latin typeface="Times New Roman"/>
              <a:ea typeface="Calibri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031" y="3460379"/>
            <a:ext cx="4025536" cy="274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3297" y="3284984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49580" algn="just"/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7.3 Осведомленность.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Персонал, выполняющий работы в рамках системы управления организации, должен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знать:</a:t>
            </a:r>
          </a:p>
          <a:p>
            <a:pPr lvl="0" indent="449580" algn="just"/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политику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в области качества;	</a:t>
            </a:r>
            <a:endParaRPr lang="ru-RU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449580" algn="just"/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соответствующие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цели в области качества;	 </a:t>
            </a:r>
            <a:endParaRPr lang="ru-RU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449580" algn="just"/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свой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вклад в результативность системы менеджмента качества, включая выгоды от улучшения качества выполнения работ; </a:t>
            </a:r>
            <a:endParaRPr lang="ru-RU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449580" algn="just"/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последствия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несоответствий требованиям системы менеджмента качества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.</a:t>
            </a:r>
            <a:endParaRPr lang="ru-RU" b="1" dirty="0">
              <a:solidFill>
                <a:prstClr val="black"/>
              </a:solidFill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72106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332656"/>
            <a:ext cx="7704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/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7.4 Коммуникации.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Организация должна определить внутренние и внешние коммуникации, существенные для функционирования системы менеджмента качества, включая:	</a:t>
            </a:r>
            <a:endParaRPr lang="ru-RU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449580" algn="just"/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на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какой предмет обмениваться информацией;	</a:t>
            </a:r>
            <a:endParaRPr lang="ru-RU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449580" algn="just"/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когда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обмениваться информацией;	</a:t>
            </a:r>
            <a:endParaRPr lang="ru-RU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449580" algn="just"/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с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кем обмениваться информацией;	</a:t>
            </a:r>
            <a:endParaRPr lang="ru-RU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449580" algn="just"/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как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обмениваться информацией.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2" y="2849463"/>
            <a:ext cx="4591050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842764"/>
            <a:ext cx="4106416" cy="3178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89334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7.5 Документированная </a:t>
            </a:r>
            <a:r>
              <a:rPr lang="ru-RU" sz="2000" b="1" dirty="0">
                <a:latin typeface="Times New Roman"/>
                <a:ea typeface="Calibri"/>
              </a:rPr>
              <a:t>информация. </a:t>
            </a:r>
            <a:endParaRPr lang="ru-RU" sz="2000" b="1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</a:rPr>
              <a:t>Система </a:t>
            </a:r>
            <a:r>
              <a:rPr lang="ru-RU" sz="2000" dirty="0">
                <a:latin typeface="Times New Roman"/>
                <a:ea typeface="Calibri"/>
              </a:rPr>
              <a:t>менеджмента качества организации должна </a:t>
            </a:r>
            <a:r>
              <a:rPr lang="ru-RU" sz="2000" dirty="0" smtClean="0">
                <a:latin typeface="Times New Roman"/>
                <a:ea typeface="Calibri"/>
              </a:rPr>
              <a:t>включать:</a:t>
            </a:r>
          </a:p>
          <a:p>
            <a:pPr marL="285750" indent="-285750" algn="just"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/>
                <a:ea typeface="Calibri"/>
              </a:rPr>
              <a:t>документированную </a:t>
            </a:r>
            <a:r>
              <a:rPr lang="ru-RU" sz="2000" dirty="0">
                <a:latin typeface="Times New Roman"/>
                <a:ea typeface="Calibri"/>
              </a:rPr>
              <a:t>информацию, требуемую Международным </a:t>
            </a:r>
            <a:r>
              <a:rPr lang="ru-RU" sz="2000" dirty="0" smtClean="0">
                <a:latin typeface="Times New Roman"/>
                <a:ea typeface="Calibri"/>
              </a:rPr>
              <a:t>стандартом;</a:t>
            </a:r>
          </a:p>
          <a:p>
            <a:pPr marL="285750" indent="-285750" algn="just"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/>
                <a:ea typeface="Calibri"/>
              </a:rPr>
              <a:t>документированную </a:t>
            </a:r>
            <a:r>
              <a:rPr lang="ru-RU" sz="2000" dirty="0">
                <a:latin typeface="Times New Roman"/>
                <a:ea typeface="Calibri"/>
              </a:rPr>
              <a:t>информацию, признанную организацией необходимой для обеспечения результативности системы менеджмента качества.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</a:rPr>
              <a:t>Создание и обновление. </a:t>
            </a:r>
            <a:r>
              <a:rPr lang="ru-RU" sz="2000" dirty="0">
                <a:latin typeface="Times New Roman"/>
                <a:ea typeface="Calibri"/>
              </a:rPr>
              <a:t>Создавая и обновляя документированную информацию организация должна обеспечить соответствующие: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a)	идентификацию и выходные данные (например, название, дата, автор или ссылочный номер),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b)	формат (например, язык, версия программного обеспечения, графики) и носитель (например, бумага, электронный вид),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c)	пересмотр и утверждение в целях сохранения пригодности и соответствия.</a:t>
            </a:r>
            <a:endParaRPr lang="ru-RU" sz="2000" dirty="0">
              <a:effectLst/>
              <a:latin typeface="Calibri"/>
              <a:ea typeface="Calibri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013176"/>
            <a:ext cx="437197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5650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0648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</a:rPr>
              <a:t>Управление документированной информацией.</a:t>
            </a:r>
            <a:r>
              <a:rPr lang="ru-RU" sz="2000" dirty="0">
                <a:latin typeface="Times New Roman"/>
                <a:ea typeface="Calibri"/>
              </a:rPr>
              <a:t> </a:t>
            </a:r>
            <a:endParaRPr lang="ru-RU" sz="2000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dirty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</a:rPr>
              <a:t>Документированной </a:t>
            </a:r>
            <a:r>
              <a:rPr lang="ru-RU" sz="2000" dirty="0">
                <a:latin typeface="Times New Roman"/>
                <a:ea typeface="Calibri"/>
              </a:rPr>
              <a:t>информацией, требуемой системой менеджмента качества и стандартом, необходимо управлять. Для управления документированной информацией организация должна осуществлять следующие действия, насколько это применимо: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a)	рассылать, обеспечивать доступ, выдачу и применение,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b)	хранить и сохранять в надлежащем состоянии, включая сохранение читаемости,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c)	контролировать изменения (например, контроль версий);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d)	устанавливать срок хранения и методы уничтожения</a:t>
            </a:r>
            <a:r>
              <a:rPr lang="ru-RU" sz="2000" dirty="0" smtClean="0">
                <a:latin typeface="Times New Roman"/>
                <a:ea typeface="Calibri"/>
              </a:rPr>
              <a:t>.</a:t>
            </a:r>
            <a:endParaRPr lang="ru-RU" sz="2000" dirty="0">
              <a:latin typeface="Calibri"/>
              <a:ea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077071"/>
            <a:ext cx="3307067" cy="2314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423514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/>
            <a:r>
              <a:rPr lang="ru-RU" sz="2400" dirty="0">
                <a:solidFill>
                  <a:srgbClr val="C00000"/>
                </a:solidFill>
                <a:latin typeface="Times New Roman"/>
                <a:ea typeface="Calibri"/>
              </a:rPr>
              <a:t>Термины «документированная процедура» и «запись» были заменены везде на 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Calibri"/>
              </a:rPr>
              <a:t>«документированная информация».</a:t>
            </a:r>
            <a:endParaRPr lang="ru-RU" sz="2400" b="1" dirty="0">
              <a:solidFill>
                <a:srgbClr val="C00000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4880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7693"/>
            <a:ext cx="8856984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400" b="1" dirty="0" smtClean="0">
                <a:latin typeface="Times New Roman"/>
                <a:ea typeface="Calibri"/>
              </a:rPr>
              <a:t>8 раздел. Функционирование</a:t>
            </a:r>
          </a:p>
          <a:p>
            <a:pPr indent="449580" algn="just">
              <a:spcAft>
                <a:spcPts val="0"/>
              </a:spcAft>
            </a:pPr>
            <a:endParaRPr lang="ru-RU" sz="105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8.1 Оперативное планирование и управление. </a:t>
            </a:r>
            <a:r>
              <a:rPr lang="ru-RU" sz="2000" dirty="0" smtClean="0">
                <a:latin typeface="Times New Roman"/>
                <a:ea typeface="Calibri"/>
              </a:rPr>
              <a:t>Организация </a:t>
            </a:r>
            <a:r>
              <a:rPr lang="ru-RU" sz="2000" dirty="0">
                <a:latin typeface="Times New Roman"/>
                <a:ea typeface="Calibri"/>
              </a:rPr>
              <a:t>должна планировать, осуществлять и управлять процессами, необходимыми для обеспечения соответствия требованиям для поставки продукции и услуг</a:t>
            </a:r>
            <a:r>
              <a:rPr lang="ru-RU" sz="2000" dirty="0" smtClean="0">
                <a:latin typeface="Times New Roman"/>
                <a:ea typeface="Calibri"/>
              </a:rPr>
              <a:t>.</a:t>
            </a:r>
            <a:endParaRPr lang="ru-RU" sz="2000" dirty="0">
              <a:latin typeface="Calibri"/>
              <a:ea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88" y="1844824"/>
            <a:ext cx="333375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11960" y="1854838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49580" algn="just"/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8.2 Определение требований, относящихся к продукции и услугам.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Организация должна установить, внедрить и поддерживать процесс для определения требований к продукции и услугам, которые могут быть затребованы потенциальным потребителем.</a:t>
            </a:r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 </a:t>
            </a:r>
          </a:p>
          <a:p>
            <a:pPr lvl="0" indent="449580" algn="just"/>
            <a:endParaRPr lang="ru-RU" sz="2000" b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449580" algn="just"/>
            <a:endParaRPr lang="ru-RU" sz="2000" b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449580" algn="just"/>
            <a:r>
              <a:rPr lang="ru-RU" sz="2000" b="1" dirty="0" smtClean="0">
                <a:solidFill>
                  <a:prstClr val="black"/>
                </a:solidFill>
                <a:latin typeface="Times New Roman"/>
                <a:ea typeface="Calibri"/>
              </a:rPr>
              <a:t>Связь </a:t>
            </a:r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с потребителем.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Организация должна осуществлять процессы взаимодействия с потребителями.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24" y="4581128"/>
            <a:ext cx="3647877" cy="1611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17239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60648"/>
            <a:ext cx="79928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/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Анализ требований, относящихся к продукции и услугам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Организация должна проводить анализ, когда это возможно: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a)	требований, установленных потребителем, включая требования к поставке и действиям после поставки;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b)	требований, не сформулированных потребителем, но необходимых для применения, указанного или предполагаемого потребителем, когда оно известно;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c)	дополнительных законодательных и регуляторных требований, применимых к продукции и услугам;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d)	требований контракта или заказа, отличающихся от сформулированных ранее.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664" y="3936831"/>
            <a:ext cx="5690679" cy="26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44644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8784976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</a:rPr>
              <a:t>8.3 Разработка </a:t>
            </a:r>
            <a:r>
              <a:rPr lang="ru-RU" b="1" dirty="0">
                <a:latin typeface="Times New Roman"/>
                <a:ea typeface="Calibri"/>
              </a:rPr>
              <a:t>и проектирование продукции и </a:t>
            </a:r>
            <a:r>
              <a:rPr lang="ru-RU" b="1" dirty="0" smtClean="0">
                <a:latin typeface="Times New Roman"/>
                <a:ea typeface="Calibri"/>
              </a:rPr>
              <a:t>услуг</a:t>
            </a:r>
          </a:p>
          <a:p>
            <a:pPr indent="449580" algn="just">
              <a:spcAft>
                <a:spcPts val="0"/>
              </a:spcAft>
            </a:pP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Организация должна установить, внедрить и поддерживать процесс проектирования и </a:t>
            </a:r>
            <a:r>
              <a:rPr lang="ru-RU" dirty="0" smtClean="0">
                <a:latin typeface="Times New Roman"/>
                <a:ea typeface="Calibri"/>
              </a:rPr>
              <a:t>разработки.  </a:t>
            </a:r>
            <a:r>
              <a:rPr lang="ru-RU" b="1" dirty="0" smtClean="0">
                <a:latin typeface="Times New Roman"/>
                <a:ea typeface="Calibri"/>
              </a:rPr>
              <a:t>Планирование </a:t>
            </a:r>
            <a:r>
              <a:rPr lang="ru-RU" b="1" dirty="0">
                <a:latin typeface="Times New Roman"/>
                <a:ea typeface="Calibri"/>
              </a:rPr>
              <a:t>проектирования и разработки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При определении этапов и средств управления для проектирования и разработки организация должна принимать во внимание: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a)	характер, продолжительность и сложность работ по проектированию и разработке;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b)	требования, которые определяют в конкретном случае этапы процесса, включая применимый анализ результатов проектирования и разработки;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c)	необходимые проверки соответствия и подтверждения пригодности результатов проектирования и разработки;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d)	ответственность и полномочия, связанные с процессом проектирования и разработки;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e)	потребность в управлении взаимодействиями между сотрудниками и сторонами, участвующими в процессе проектирования и разработки</a:t>
            </a:r>
            <a:r>
              <a:rPr lang="ru-RU" dirty="0" smtClean="0">
                <a:latin typeface="Times New Roman"/>
                <a:ea typeface="Calibri"/>
              </a:rPr>
              <a:t>;</a:t>
            </a:r>
            <a:endParaRPr lang="ru-RU" sz="1200" dirty="0">
              <a:latin typeface="Calibri"/>
              <a:ea typeface="Calibri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533643"/>
            <a:ext cx="4320480" cy="2268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4494019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49580" algn="just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f)	необходимость в привлечении потребителей и групп пользователей к процессу проектирования и разработки;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g)	документированную информацию, необходимую для подтверждения, что требования к проектированию и разработке были выполнены.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08754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4519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ru-RU" sz="2000" b="1" dirty="0">
                <a:latin typeface="Times New Roman"/>
                <a:ea typeface="Calibri"/>
              </a:rPr>
              <a:t>Исходные данные </a:t>
            </a:r>
            <a:r>
              <a:rPr lang="ru-RU" sz="2000" dirty="0">
                <a:latin typeface="Times New Roman"/>
                <a:ea typeface="Calibri"/>
              </a:rPr>
              <a:t>должны соответствовать целям проектирования и разработки, быть полными и однозначными. Противоречия в исходных данных должны быть устранены.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Средства </a:t>
            </a:r>
            <a:r>
              <a:rPr lang="ru-RU" sz="2000" b="1" dirty="0">
                <a:latin typeface="Times New Roman"/>
                <a:ea typeface="Calibri"/>
              </a:rPr>
              <a:t>управления</a:t>
            </a:r>
            <a:r>
              <a:rPr lang="ru-RU" sz="2000" dirty="0">
                <a:latin typeface="Times New Roman"/>
                <a:ea typeface="Calibri"/>
              </a:rPr>
              <a:t>, применяемые в процессе проектирования и разработки, должны гарантировать, что: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a)	результаты, которые должны быть получены в ходе проектирования и разработки, четко определены;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b)	анализ результатов проектирования и разработки проводился в соответствии с планом;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c)	проводилась проверка соответствия для подтверждения, что результаты проектирования и разработки реализуют требования, заданные в исходных данных для проектирования и разработки</a:t>
            </a:r>
            <a:r>
              <a:rPr lang="ru-RU" sz="2000" dirty="0" smtClean="0">
                <a:latin typeface="Times New Roman"/>
                <a:ea typeface="Calibri"/>
              </a:rPr>
              <a:t>;</a:t>
            </a:r>
            <a:endParaRPr lang="ru-RU" sz="2000" dirty="0">
              <a:latin typeface="Calibri"/>
              <a:ea typeface="Calibri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81581"/>
            <a:ext cx="3960440" cy="2576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3909" y="3974292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d)	проводилось подтверждение пригодности для свидетельства того, что результаты проектирования и разработки способны удовлетворить требования, связанные с конкретным применением или предполагаемым использованием (если оно известно).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83856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56895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1900" b="1" dirty="0">
                <a:latin typeface="Times New Roman"/>
                <a:ea typeface="Calibri"/>
              </a:rPr>
              <a:t>Результаты проектирования и разработки</a:t>
            </a:r>
            <a:endParaRPr lang="ru-RU" sz="19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1900" dirty="0">
                <a:latin typeface="Times New Roman"/>
                <a:ea typeface="Calibri"/>
              </a:rPr>
              <a:t>Организация должна гарантировать, что результаты проектирования и разработки:</a:t>
            </a:r>
            <a:endParaRPr lang="ru-RU" sz="19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1900" dirty="0">
                <a:latin typeface="Times New Roman"/>
                <a:ea typeface="Calibri"/>
              </a:rPr>
              <a:t>a)	соответствуют требованиям, установленным в исходных данных для проектирования и разработки;</a:t>
            </a:r>
            <a:endParaRPr lang="ru-RU" sz="19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1900" dirty="0">
                <a:latin typeface="Times New Roman"/>
                <a:ea typeface="Calibri"/>
              </a:rPr>
              <a:t>b)	пригодны для последующих процессов производства продукции и услуг;</a:t>
            </a:r>
            <a:endParaRPr lang="ru-RU" sz="19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1900" dirty="0">
                <a:latin typeface="Times New Roman"/>
                <a:ea typeface="Calibri"/>
              </a:rPr>
              <a:t>c)	включают непосредственно или содержат ссылки на требования по мониторингу и измерениям, критерии приемки, насколько это применимо;</a:t>
            </a:r>
            <a:endParaRPr lang="ru-RU" sz="19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1900" dirty="0">
                <a:latin typeface="Times New Roman"/>
                <a:ea typeface="Calibri"/>
              </a:rPr>
              <a:t>d)	гарантируют, что продукция, которая будет произведена, или услуги, которые будут оказаны, будут соответствовать предполагаемому назначению, обеспечивать безопасное и правильное применение. Организация должна сохранять документированную информацию, полученную в результате выполнения процесса проектирования и разработки.</a:t>
            </a:r>
            <a:endParaRPr lang="ru-RU" sz="19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1900" b="1" dirty="0">
                <a:latin typeface="Times New Roman"/>
                <a:ea typeface="Calibri"/>
              </a:rPr>
              <a:t>Изменения в ходе проектирования и разработки</a:t>
            </a:r>
            <a:endParaRPr lang="ru-RU" sz="19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1900" dirty="0">
                <a:latin typeface="Times New Roman"/>
                <a:ea typeface="Calibri"/>
              </a:rPr>
              <a:t>Организация должна анализировать, управлять и идентифицировать изменения, вносимые в исходные данные для проектирования и результаты проектирования в ходе проектирования и разработки продукции и услуг или после его завершения в таком объеме, чтобы исключить негативное влияние на соответствие требованиям.</a:t>
            </a:r>
            <a:endParaRPr lang="ru-RU" sz="19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1900" dirty="0">
                <a:latin typeface="Times New Roman"/>
                <a:ea typeface="Calibri"/>
              </a:rPr>
              <a:t>Документированная информация, связанная с изменениями в ходе проектирования и разработки, должна сохраняться.</a:t>
            </a:r>
            <a:endParaRPr lang="ru-RU" sz="1900" dirty="0">
              <a:effectLst/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95216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8.4 Управление </a:t>
            </a:r>
            <a:r>
              <a:rPr lang="ru-RU" sz="2000" b="1" dirty="0">
                <a:latin typeface="Times New Roman"/>
                <a:ea typeface="Calibri"/>
              </a:rPr>
              <a:t>поставкой продукции и услуг внешнего </a:t>
            </a:r>
            <a:r>
              <a:rPr lang="ru-RU" sz="2000" b="1" dirty="0" smtClean="0">
                <a:latin typeface="Times New Roman"/>
                <a:ea typeface="Calibri"/>
              </a:rPr>
              <a:t>происхождения</a:t>
            </a:r>
          </a:p>
          <a:p>
            <a:pPr indent="449580" algn="ctr">
              <a:spcAft>
                <a:spcPts val="0"/>
              </a:spcAft>
            </a:pPr>
            <a:endParaRPr lang="ru-RU" sz="8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Организация должна гарантировать, что продукция и услуги, поставляемые извне, соответствуют установленным требованиям.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Организация должна применять установленные требования для контроля продукции и услуг, поставляемых извне 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Организация должна установить и применять критерии для оценки, выбора, мониторинга деятельности и повторной оценки внешних поставщиков, основанные на их способности выполнять процессы или производить продукцию и услуги в соответствии с заданными требованиями.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Организация должна сохранять соответствующую документированную информацию о результатах оценки, мониторинга деятельности и повторной оценки внешних поставщиков.</a:t>
            </a:r>
            <a:endParaRPr lang="ru-RU" sz="2000" dirty="0">
              <a:effectLst/>
              <a:latin typeface="Calibri"/>
              <a:ea typeface="Calibri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84963"/>
            <a:ext cx="2625080" cy="1968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784963"/>
            <a:ext cx="2521126" cy="1990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58514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6764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</a:rPr>
              <a:t>Тип и степень контроля внешних поставок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Организация должна устанавливать и применять операции проверки или иные необходимые действия с тем, чтобы гарантировать, что процессы, выполняемые внешним исполнителем, продукция и услуги, поставляемые внешним поставщиком, не оказывают отрицательного влияния на способность организации неизменно поставлять соответствующую продукцию и услуги своим потребителям</a:t>
            </a:r>
            <a:r>
              <a:rPr lang="ru-RU" dirty="0" smtClean="0">
                <a:latin typeface="Times New Roman"/>
                <a:ea typeface="Calibri"/>
              </a:rPr>
              <a:t>.</a:t>
            </a:r>
          </a:p>
          <a:p>
            <a:pPr indent="449580" algn="just">
              <a:spcAft>
                <a:spcPts val="0"/>
              </a:spcAft>
            </a:pPr>
            <a:endParaRPr lang="ru-RU" sz="1200" dirty="0">
              <a:latin typeface="Calibri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076489"/>
            <a:ext cx="568863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ctr"/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Информация для внешних поставщиков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Организация должна предоставить внешнему поставщику применимые требования к следующему: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a)	продукции и услугам, которые должны быть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поставлены;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b)	одобрению или выпуску продукции и услуг, методик, процессов или оборудования;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c)	компетентности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персонала;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d)	взаимодействию с системой менеджмента качества организации;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e)	контролю и мониторингу со стороны организации работы внешнего поставщика,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f)	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проверкам на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территории внешнего поставщика.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Организация должна гарантировать адекватность указанных требований до их передачи внешнему поставщику.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740" y="2204864"/>
            <a:ext cx="2901308" cy="1921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286" y="4221088"/>
            <a:ext cx="1944216" cy="2508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20783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6632" y="188640"/>
            <a:ext cx="8568952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8.5 Производство </a:t>
            </a:r>
            <a:r>
              <a:rPr lang="ru-RU" sz="2000" b="1" dirty="0">
                <a:latin typeface="Times New Roman"/>
                <a:ea typeface="Calibri"/>
              </a:rPr>
              <a:t>продукции и </a:t>
            </a:r>
            <a:r>
              <a:rPr lang="ru-RU" sz="2000" b="1" dirty="0" smtClean="0">
                <a:latin typeface="Times New Roman"/>
                <a:ea typeface="Calibri"/>
              </a:rPr>
              <a:t>услуг</a:t>
            </a:r>
          </a:p>
          <a:p>
            <a:pPr indent="449580" algn="ctr">
              <a:spcAft>
                <a:spcPts val="0"/>
              </a:spcAft>
            </a:pP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Организация должна создать управляемые условия для производства продукции и услуг, включая поставку и деятельность после поставки.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Управляемые условия должны включать в себя, насколько это применимо: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a)	доступность документированной информации, которая определяет характеристики продукции и услуг;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b)	доступность документированной информации, определяющей действия, которые должны быть выполнены, и результаты, которые должны быть получены;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c)	действия по мониторингу и измерениям на соответствующих стадиях для подтверждения, что процессы и их результаты соответствуют контрольным показателям, а продукция и услуги соответствуют критериям приемки;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d)	использование и управление соответствующей инфраструктурой и средой выполнения процесса,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e)	доступность и применение соответствующих ресурсов для мониторинга и измерений;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f)	компетентность и, в тех случаях, когда это применимо, требуемую квалификацию персонала;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g)	подтверждение и периодическое повторение подтверждения способности достигать запланированных результатов любого из процессов производства продукции и услуг в тех случаях, когда конечный результат не может быть проверен на соответствие последующим мониторингом и измерением;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h)	осуществление выпуска продукции и услуг, поставки и действий после поставки.</a:t>
            </a:r>
            <a:endParaRPr lang="ru-RU" sz="1200" dirty="0">
              <a:effectLst/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21128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79928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</a:rPr>
              <a:t>Идентификация и </a:t>
            </a:r>
            <a:r>
              <a:rPr lang="ru-RU" sz="2000" b="1" dirty="0" err="1" smtClean="0">
                <a:latin typeface="Times New Roman"/>
                <a:ea typeface="Calibri"/>
              </a:rPr>
              <a:t>прослеживаемость</a:t>
            </a:r>
            <a:endParaRPr lang="ru-RU" sz="2000" b="1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Там, где это необходимо для обеспечения соответствия продукции и услуг, организация должна использовать соответствующие средства для идентификации выходов процессов. Организация должна в ходе производства устанавливать статус выходов процессов с учетом требований к мониторингу и измерениям</a:t>
            </a:r>
            <a:r>
              <a:rPr lang="ru-RU" sz="2000" dirty="0" smtClean="0">
                <a:latin typeface="Times New Roman"/>
                <a:ea typeface="Calibri"/>
              </a:rPr>
              <a:t>.</a:t>
            </a:r>
            <a:endParaRPr lang="ru-RU" sz="2000" dirty="0">
              <a:latin typeface="Calibri"/>
              <a:ea typeface="Calibri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048687"/>
            <a:ext cx="7689465" cy="1574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1"/>
          <a:stretch/>
        </p:blipFill>
        <p:spPr bwMode="auto">
          <a:xfrm>
            <a:off x="521407" y="2636912"/>
            <a:ext cx="3491228" cy="1517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55976" y="2507417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В тех случаях, когда </a:t>
            </a:r>
            <a:r>
              <a:rPr lang="ru-RU" sz="2000" dirty="0" err="1">
                <a:solidFill>
                  <a:prstClr val="black"/>
                </a:solidFill>
                <a:latin typeface="Times New Roman"/>
                <a:ea typeface="Calibri"/>
              </a:rPr>
              <a:t>прослеживаемость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 является требованием, организация должна управлять уникальной идентификацией выходов процессов и сохранять любую документированную информацию, необходимую для обеспечения </a:t>
            </a:r>
            <a:r>
              <a:rPr lang="ru-RU" sz="2000" dirty="0" err="1">
                <a:solidFill>
                  <a:prstClr val="black"/>
                </a:solidFill>
                <a:latin typeface="Times New Roman"/>
                <a:ea typeface="Calibri"/>
              </a:rPr>
              <a:t>прослеживаемости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06952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98" y="548680"/>
            <a:ext cx="871560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18353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5846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</a:rPr>
              <a:t>Собственность, принадлежащая потребителям или внешним поставщикам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Организация должна проявлять заботу о собственности, принадлежащей потребителям или внешним поставщикам, пока она находится под контролем организации или</a:t>
            </a:r>
            <a:r>
              <a:rPr lang="ru-RU" sz="2000" dirty="0">
                <a:latin typeface="Calibri"/>
                <a:ea typeface="Calibri"/>
              </a:rPr>
              <a:t> </a:t>
            </a:r>
            <a:r>
              <a:rPr lang="ru-RU" sz="2000" dirty="0">
                <a:latin typeface="Times New Roman"/>
                <a:ea typeface="Calibri"/>
              </a:rPr>
              <a:t>используется ею. Организация должна определять, проверять, защищать и сохранять собственность потребителя или внешних поставщиков, предоставленную для включения ее в продукцию или услуги</a:t>
            </a:r>
            <a:r>
              <a:rPr lang="ru-RU" sz="2000" dirty="0" smtClean="0">
                <a:latin typeface="Times New Roman"/>
                <a:ea typeface="Calibri"/>
              </a:rPr>
              <a:t>.</a:t>
            </a:r>
            <a:endParaRPr lang="ru-RU" sz="2000" b="1" dirty="0" smtClean="0">
              <a:latin typeface="Times New Roman"/>
              <a:ea typeface="Calibri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338" y="3345404"/>
            <a:ext cx="416320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2902611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49580" algn="just"/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Сохранность. </a:t>
            </a: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Организация должна гарантировать сохранность выходов процесса в ходе производства продукции и услуг в той степени, которая необходима для обеспечения соответствия требованиям.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Действия по обеспечению сохранности могут включать в себя идентификацию, обработку, упаковку, хранение, передачу или транспортировку, и защиту.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267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789040"/>
            <a:ext cx="77768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Управление </a:t>
            </a:r>
            <a:r>
              <a:rPr lang="ru-RU" sz="2000" b="1" dirty="0">
                <a:latin typeface="Times New Roman"/>
                <a:ea typeface="Calibri"/>
              </a:rPr>
              <a:t>изменениями. </a:t>
            </a:r>
            <a:r>
              <a:rPr lang="ru-RU" sz="2000" dirty="0">
                <a:latin typeface="Times New Roman"/>
                <a:ea typeface="Calibri"/>
              </a:rPr>
              <a:t>Организация должна анализировать и управлять незапланированными изменениями, существенными с точки зрения производства продукции и услуг, в объеме, необходимом для обеспечения непрерывного соответствия установленным требованиям.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Организация должна сохранять документированную информацию, содержащую результаты анализа изменений, сведения о лицах, разрешивших изменения, и любых необходимых действиях.</a:t>
            </a:r>
            <a:endParaRPr lang="ru-RU" sz="2000" dirty="0">
              <a:effectLst/>
              <a:latin typeface="Calibri"/>
              <a:ea typeface="Calibri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196" y="585598"/>
            <a:ext cx="354330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75399"/>
            <a:ext cx="52565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/>
            <a:r>
              <a:rPr lang="ru-RU" sz="2000" b="1" dirty="0">
                <a:solidFill>
                  <a:prstClr val="black"/>
                </a:solidFill>
                <a:latin typeface="Times New Roman"/>
                <a:ea typeface="Calibri"/>
              </a:rPr>
              <a:t>Деятельность после поставки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Насколько это применимо, организация должна выполнять требования к действиям после поставки, связанным с продукцией или услугами.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Действия после поставки могут включать в себя действия по обеспечению гарантии, контрактных обязательств, таких как техническое обслуживание, а также дополнительные услуги, такие как утилизация и уничтожение.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96260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6696" y="260648"/>
            <a:ext cx="83529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</a:rPr>
              <a:t>8.6 Выпуск </a:t>
            </a:r>
            <a:r>
              <a:rPr lang="ru-RU" b="1" dirty="0">
                <a:latin typeface="Times New Roman"/>
                <a:ea typeface="Calibri"/>
              </a:rPr>
              <a:t>продукции и услуг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Организация должна осуществлять запланированные мероприятия на соответствующих стадиях для подтверждения того, что требования к продукции и услугам были выполнены. Свидетельства соответствия с критериями приемки должны </a:t>
            </a:r>
            <a:r>
              <a:rPr lang="ru-RU" dirty="0" smtClean="0">
                <a:latin typeface="Times New Roman"/>
                <a:ea typeface="Calibri"/>
              </a:rPr>
              <a:t>сохраняться. Документированная </a:t>
            </a:r>
            <a:r>
              <a:rPr lang="ru-RU" dirty="0">
                <a:latin typeface="Times New Roman"/>
                <a:ea typeface="Calibri"/>
              </a:rPr>
              <a:t>информация должна обеспечивать возможность установить лицо (лица), разрешившие выпуск продукции и услуг для поставки потребителю</a:t>
            </a:r>
            <a:r>
              <a:rPr lang="ru-RU" dirty="0" smtClean="0">
                <a:latin typeface="Times New Roman"/>
                <a:ea typeface="Calibri"/>
              </a:rPr>
              <a:t>.</a:t>
            </a:r>
          </a:p>
          <a:p>
            <a:pPr indent="449580" algn="just">
              <a:spcAft>
                <a:spcPts val="0"/>
              </a:spcAft>
            </a:pP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</a:rPr>
              <a:t>8.7 Управление </a:t>
            </a:r>
            <a:r>
              <a:rPr lang="ru-RU" b="1" dirty="0">
                <a:latin typeface="Times New Roman"/>
                <a:ea typeface="Calibri"/>
              </a:rPr>
              <a:t>несоответствующими выходами процессов, продукцией и услугами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Организация должна гарантировать, что выходы процессов, продукция и услуги, которые не соответствуют требованиям, идентифицированы и управляются, чтобы предотвратить их непреднамеренное использование или </a:t>
            </a:r>
            <a:r>
              <a:rPr lang="ru-RU" dirty="0" smtClean="0">
                <a:latin typeface="Times New Roman"/>
                <a:ea typeface="Calibri"/>
              </a:rPr>
              <a:t>поставку. Организация должна </a:t>
            </a:r>
            <a:r>
              <a:rPr lang="ru-RU" dirty="0">
                <a:latin typeface="Times New Roman"/>
                <a:ea typeface="Calibri"/>
              </a:rPr>
              <a:t>предпринимать в отношении несоответствующих выходов процессов, продукции и услуг </a:t>
            </a:r>
            <a:r>
              <a:rPr lang="ru-RU" dirty="0" smtClean="0">
                <a:latin typeface="Times New Roman"/>
                <a:ea typeface="Calibri"/>
              </a:rPr>
              <a:t>следующие: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a)	коррекция,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b)	изоляция, предотвращение передачи далее, возврат и приостановка поставки продукции и услуг;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c)	информирование потребителя;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d)	получение полномочий для: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-	использования «как есть»;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-	выпуска, возобновления или повторной поставки продукции и услуг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-	приемки с разрешением на отклонение.</a:t>
            </a:r>
            <a:endParaRPr lang="ru-RU" sz="1200" dirty="0">
              <a:effectLst/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65037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64096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400" b="1" dirty="0" smtClean="0">
                <a:latin typeface="Times New Roman"/>
                <a:ea typeface="Calibri"/>
              </a:rPr>
              <a:t>9 раздел.  Оценка </a:t>
            </a:r>
            <a:r>
              <a:rPr lang="ru-RU" sz="2400" b="1" dirty="0">
                <a:latin typeface="Times New Roman"/>
                <a:ea typeface="Calibri"/>
              </a:rPr>
              <a:t>результатов деятельности</a:t>
            </a:r>
            <a:endParaRPr lang="ru-RU" sz="24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b="1" dirty="0" smtClean="0">
              <a:latin typeface="Times New Roman"/>
              <a:ea typeface="Calibri"/>
            </a:endParaRPr>
          </a:p>
          <a:p>
            <a:pPr indent="449580" algn="ctr"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</a:rPr>
              <a:t>9.1 Мониторинг</a:t>
            </a:r>
            <a:r>
              <a:rPr lang="ru-RU" b="1" dirty="0">
                <a:latin typeface="Times New Roman"/>
                <a:ea typeface="Calibri"/>
              </a:rPr>
              <a:t>, измерение, анализ и оценка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</a:rPr>
              <a:t>Организация </a:t>
            </a:r>
            <a:r>
              <a:rPr lang="ru-RU" dirty="0">
                <a:latin typeface="Times New Roman"/>
                <a:ea typeface="Calibri"/>
              </a:rPr>
              <a:t>должна определять: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a)	что необходимо отслеживать и измерять: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b)	методы мониторинга, измерения, анализа и оценки, насколько это применимо, чтобы гарантировать пригодные результаты;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c)	когда мониторинг и измерения должны выполняться;</a:t>
            </a:r>
            <a:endParaRPr lang="ru-RU" sz="12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d)	когда результаты мониторинга и измерений должны быть проанализированы и оценены</a:t>
            </a:r>
            <a:r>
              <a:rPr lang="ru-RU" dirty="0" smtClean="0">
                <a:latin typeface="Times New Roman"/>
                <a:ea typeface="Calibri"/>
              </a:rPr>
              <a:t>.</a:t>
            </a:r>
            <a:endParaRPr lang="ru-RU" sz="1200" dirty="0">
              <a:latin typeface="Calibri"/>
              <a:ea typeface="Calibri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693" y="3376008"/>
            <a:ext cx="2328862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1892" y="3212976"/>
            <a:ext cx="61744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/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Удовлетворенность потребителя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Организация должна отслеживать данные, касающиеся восприятия потребителем степени, с которой выполнены его требования. Организация должна получать информацию, связанную с представлением и мнениями потребителей об организации и ее продукции и услугах. Информация, связанная с представлением потребителей, может включать в себя отчеты об удовлетворенности или опросы общественного мнения, отзывы потребителей о качестве поставленной продукции и услуг, анализ доли рынка, официальные положительные отзывы, данные по гарантийным требованиям и отчеты дилеров.</a:t>
            </a:r>
            <a:endParaRPr lang="ru-RU" sz="12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692" y="5152316"/>
            <a:ext cx="2380921" cy="1589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49473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7" y="144579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>Анализ и оценка данных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Организация должна анализировать и оценивать соответствующие данные и информацию, полученные в результате мониторинга и измерений и из других 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источников.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Результаты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анализа и оценки должны использоваться для того, чтобы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20888"/>
            <a:ext cx="4105493" cy="335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619951"/>
            <a:ext cx="523047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a)	продемонстрировать соответствие продукции и услуг требованиям;</a:t>
            </a: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b)	оценить и повысить удовлетворенность потребителей,</a:t>
            </a: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c)	гарантировать соответствие и результативность системы менеджмента качества,</a:t>
            </a: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d)	продемонстрировать, что запланированное успешно выполнено;</a:t>
            </a: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e)	оценить выполнение процессов;</a:t>
            </a: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f)	оценить работу внешних поставщиков;</a:t>
            </a: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g)	определить необходимость и возможности для улучшений в рамках системы менеджмента качества. 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011" y="6177387"/>
            <a:ext cx="85699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Результаты анализа и оценки должны также использоваться в качестве исходных данных для анализа менеджмента.</a:t>
            </a:r>
          </a:p>
        </p:txBody>
      </p:sp>
    </p:spTree>
    <p:extLst>
      <p:ext uri="{BB962C8B-B14F-4D97-AF65-F5344CB8AC3E}">
        <p14:creationId xmlns:p14="http://schemas.microsoft.com/office/powerpoint/2010/main" val="36203817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35292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ru-RU" sz="2000" b="1" dirty="0" smtClean="0">
                <a:latin typeface="Times New Roman"/>
                <a:ea typeface="Calibri"/>
              </a:rPr>
              <a:t>9.2 Внутренний </a:t>
            </a:r>
            <a:r>
              <a:rPr lang="ru-RU" sz="2000" b="1" dirty="0">
                <a:latin typeface="Times New Roman"/>
                <a:ea typeface="Calibri"/>
              </a:rPr>
              <a:t>аудит. </a:t>
            </a:r>
            <a:r>
              <a:rPr lang="ru-RU" sz="2000" dirty="0">
                <a:latin typeface="Times New Roman"/>
                <a:ea typeface="Calibri"/>
              </a:rPr>
              <a:t>Организация должна проводить внутренние аудиты через запланированных интервалы времени. Для руководства см. стандарт ISO 19011.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endParaRPr lang="ru-RU" sz="2000" b="1" dirty="0" smtClean="0">
              <a:latin typeface="Times New Roman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9.3 Анализ </a:t>
            </a:r>
            <a:r>
              <a:rPr lang="ru-RU" sz="2000" b="1" dirty="0">
                <a:latin typeface="Times New Roman"/>
                <a:ea typeface="Calibri"/>
              </a:rPr>
              <a:t>менеджмента. </a:t>
            </a:r>
            <a:r>
              <a:rPr lang="ru-RU" sz="2000" dirty="0">
                <a:latin typeface="Times New Roman"/>
                <a:ea typeface="Calibri"/>
              </a:rPr>
              <a:t>Высшее руководство должно анализировать систему менеджмента качества организации через запланированные интервалы времени, чтобы гарантировать ее постоянную пригодность, соответствие и результативность.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Организация должна сохранять документированную информацию как свидетельство результатов анализа менеджмента</a:t>
            </a:r>
            <a:r>
              <a:rPr lang="ru-RU" sz="2000" dirty="0" smtClean="0">
                <a:latin typeface="Times New Roman"/>
                <a:ea typeface="Calibri"/>
              </a:rPr>
              <a:t>.</a:t>
            </a:r>
            <a:endParaRPr lang="ru-RU" sz="2000" b="1" dirty="0" smtClean="0">
              <a:latin typeface="Times New Roman"/>
              <a:ea typeface="Calibri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35" y="1556792"/>
            <a:ext cx="4210807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934" y="1545507"/>
            <a:ext cx="383053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38515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806489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ctr"/>
            <a:r>
              <a:rPr lang="ru-RU" sz="2400" b="1" dirty="0">
                <a:solidFill>
                  <a:prstClr val="black"/>
                </a:solidFill>
                <a:latin typeface="Times New Roman"/>
                <a:ea typeface="Calibri"/>
              </a:rPr>
              <a:t>10 </a:t>
            </a:r>
            <a:r>
              <a:rPr lang="ru-RU" sz="2400" b="1" dirty="0" smtClean="0">
                <a:solidFill>
                  <a:prstClr val="black"/>
                </a:solidFill>
                <a:latin typeface="Times New Roman"/>
                <a:ea typeface="Calibri"/>
              </a:rPr>
              <a:t>раздел. Улучшение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Calibri"/>
              </a:rPr>
              <a:t>. </a:t>
            </a:r>
            <a:endParaRPr lang="ru-RU" sz="2400" b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449580" algn="just"/>
            <a:endParaRPr lang="ru-RU" b="1" dirty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indent="449580" algn="just"/>
            <a:r>
              <a:rPr lang="ru-RU" sz="2000" dirty="0" smtClean="0">
                <a:solidFill>
                  <a:prstClr val="black"/>
                </a:solidFill>
                <a:latin typeface="Times New Roman"/>
                <a:ea typeface="Calibri"/>
              </a:rPr>
              <a:t>10.1 Организация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должна выявлять и выбирать подходящие возможности для улучшения и совершать необходимые действия, чтобы выполнить требования потребителей и повысить удовлетворенность потребителя.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  <a:p>
            <a:pPr lvl="0" indent="449580" algn="just"/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Улучшение может осуществляться </a:t>
            </a:r>
            <a:r>
              <a:rPr lang="ru-RU" sz="2000" dirty="0" smtClean="0">
                <a:solidFill>
                  <a:prstClr val="black"/>
                </a:solidFill>
                <a:latin typeface="Times New Roman"/>
                <a:ea typeface="Calibri"/>
              </a:rPr>
              <a:t>как:</a:t>
            </a: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/>
                <a:ea typeface="Calibri"/>
              </a:rPr>
              <a:t>реакция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на что-то (например, корректирующее действие), </a:t>
            </a:r>
            <a:endParaRPr lang="ru-RU" sz="2000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/>
                <a:ea typeface="Calibri"/>
              </a:rPr>
              <a:t>непрерывно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шаг за шагом (например, постоянное улучшение), </a:t>
            </a:r>
            <a:endParaRPr lang="ru-RU" sz="2000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/>
                <a:ea typeface="Calibri"/>
              </a:rPr>
              <a:t>резким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скачком (например, прорыв), </a:t>
            </a:r>
            <a:endParaRPr lang="ru-RU" sz="2000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/>
                <a:ea typeface="Calibri"/>
              </a:rPr>
              <a:t>как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акт творчества (например, инновации) или </a:t>
            </a:r>
            <a:endParaRPr lang="ru-RU" sz="2000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/>
                <a:ea typeface="Calibri"/>
              </a:rPr>
              <a:t>как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Calibri"/>
              </a:rPr>
              <a:t>преобразование (например, реорганизация).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448" y="4517038"/>
            <a:ext cx="2768131" cy="2136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437117"/>
            <a:ext cx="2808312" cy="210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88723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64096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10.2 Несоответствие </a:t>
            </a:r>
            <a:r>
              <a:rPr lang="ru-RU" sz="2000" b="1" dirty="0">
                <a:latin typeface="Times New Roman"/>
                <a:ea typeface="Calibri"/>
              </a:rPr>
              <a:t>и корректирующее </a:t>
            </a:r>
            <a:r>
              <a:rPr lang="ru-RU" sz="2000" b="1" dirty="0" smtClean="0">
                <a:latin typeface="Times New Roman"/>
                <a:ea typeface="Calibri"/>
              </a:rPr>
              <a:t>действие</a:t>
            </a:r>
          </a:p>
          <a:p>
            <a:pPr indent="449580" algn="just">
              <a:spcAft>
                <a:spcPts val="0"/>
              </a:spcAft>
            </a:pP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Корректирующие действия должны соответствовать последствиям выявленных несоответствий. В некоторых случаях может не быть возможности устранить причину несоответствия. Корректирующее действие может уменьшать вероятность повторения до приемлемого уровня.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Организация должна сохранять документированную информацию как свидетельство: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a)	характера несоответствий и любых последующих предпринятых мер;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b)	результатов любого корректирующего действия.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</a:rPr>
              <a:t> 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Calibri"/>
              </a:rPr>
              <a:t>10.3 Постоянное </a:t>
            </a:r>
            <a:r>
              <a:rPr lang="ru-RU" sz="2000" b="1" dirty="0">
                <a:latin typeface="Times New Roman"/>
                <a:ea typeface="Calibri"/>
              </a:rPr>
              <a:t>улучшение. </a:t>
            </a:r>
            <a:r>
              <a:rPr lang="ru-RU" sz="2000" dirty="0">
                <a:latin typeface="Times New Roman"/>
                <a:ea typeface="Calibri"/>
              </a:rPr>
              <a:t>Организация должна постоянно улучшать пригодность, соответствие и результативность системы менеджмента качества.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Организация должна принимать во внимание результаты анализа и оценки, а также результаты анализа менеджмента для определения, имели ли место недоработки, и есть ли возможности, которые могли бы быть использованы в рамках постоянного улучшения.</a:t>
            </a:r>
            <a:endParaRPr lang="ru-RU" sz="2000" dirty="0">
              <a:latin typeface="Calibri"/>
              <a:ea typeface="Calibri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dirty="0">
                <a:latin typeface="Times New Roman"/>
                <a:ea typeface="Calibri"/>
              </a:rPr>
              <a:t> </a:t>
            </a:r>
            <a:endParaRPr lang="ru-RU" sz="2000" dirty="0">
              <a:effectLst/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805070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555</TotalTime>
  <Words>3232</Words>
  <Application>Microsoft Office PowerPoint</Application>
  <PresentationFormat>Экран (4:3)</PresentationFormat>
  <Paragraphs>402</Paragraphs>
  <Slides>56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amina</dc:creator>
  <cp:lastModifiedBy>Амина</cp:lastModifiedBy>
  <cp:revision>40</cp:revision>
  <dcterms:created xsi:type="dcterms:W3CDTF">2015-06-22T14:10:16Z</dcterms:created>
  <dcterms:modified xsi:type="dcterms:W3CDTF">2017-03-15T02:16:48Z</dcterms:modified>
</cp:coreProperties>
</file>